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6" r:id="rId1"/>
  </p:sldMasterIdLst>
  <p:notesMasterIdLst>
    <p:notesMasterId r:id="rId17"/>
  </p:notesMasterIdLst>
  <p:sldIdLst>
    <p:sldId id="256" r:id="rId2"/>
    <p:sldId id="257" r:id="rId3"/>
    <p:sldId id="289" r:id="rId4"/>
    <p:sldId id="258" r:id="rId5"/>
    <p:sldId id="261" r:id="rId6"/>
    <p:sldId id="273" r:id="rId7"/>
    <p:sldId id="274" r:id="rId8"/>
    <p:sldId id="275" r:id="rId9"/>
    <p:sldId id="277" r:id="rId10"/>
    <p:sldId id="266" r:id="rId11"/>
    <p:sldId id="290" r:id="rId12"/>
    <p:sldId id="268" r:id="rId13"/>
    <p:sldId id="269" r:id="rId14"/>
    <p:sldId id="270" r:id="rId15"/>
    <p:sldId id="28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082E"/>
    <a:srgbClr val="173B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89"/>
    <p:restoredTop sz="68901"/>
  </p:normalViewPr>
  <p:slideViewPr>
    <p:cSldViewPr snapToGrid="0" snapToObjects="1">
      <p:cViewPr varScale="1">
        <p:scale>
          <a:sx n="77" d="100"/>
          <a:sy n="77" d="100"/>
        </p:scale>
        <p:origin x="41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512460-84B4-1A4A-8851-25B329205009}" type="datetimeFigureOut">
              <a:rPr lang="en-US" smtClean="0"/>
              <a:t>10/8/18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4351EF-8F48-214C-946F-31748EBACA44}" type="slidenum">
              <a:rPr lang="en-US" smtClean="0"/>
              <a:t>‹#›</a:t>
            </a:fld>
            <a:endParaRPr lang="en-US"/>
          </a:p>
        </p:txBody>
      </p:sp>
    </p:spTree>
    <p:extLst>
      <p:ext uri="{BB962C8B-B14F-4D97-AF65-F5344CB8AC3E}">
        <p14:creationId xmlns:p14="http://schemas.microsoft.com/office/powerpoint/2010/main" val="13409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a:t>
            </a:fld>
            <a:endParaRPr lang="en-US"/>
          </a:p>
        </p:txBody>
      </p:sp>
    </p:spTree>
    <p:extLst>
      <p:ext uri="{BB962C8B-B14F-4D97-AF65-F5344CB8AC3E}">
        <p14:creationId xmlns:p14="http://schemas.microsoft.com/office/powerpoint/2010/main" val="1051933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“YOU CAN’T BE WHAT YOU DON’T SEE”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Add a Personal Story (example: </a:t>
            </a:r>
            <a:r>
              <a:rPr lang="en-US" sz="1200" i="1" kern="1200" dirty="0" err="1">
                <a:solidFill>
                  <a:schemeClr val="tx1"/>
                </a:solidFill>
                <a:effectLst/>
                <a:latin typeface="+mn-lt"/>
                <a:ea typeface="+mn-ea"/>
                <a:cs typeface="+mn-cs"/>
              </a:rPr>
              <a:t>Kalita</a:t>
            </a:r>
            <a:r>
              <a:rPr lang="en-US" sz="1200" i="1" kern="1200" dirty="0">
                <a:solidFill>
                  <a:schemeClr val="tx1"/>
                </a:solidFill>
                <a:effectLst/>
                <a:latin typeface="+mn-lt"/>
                <a:ea typeface="+mn-ea"/>
                <a:cs typeface="+mn-cs"/>
              </a:rPr>
              <a:t> Blessing: In Texas, there was an attitude that females didn’t need to know about money. It was never discussed around our dinner table.)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Women Unique skill set (and these are not in any particular order):</a:t>
            </a:r>
          </a:p>
          <a:p>
            <a:r>
              <a:rPr lang="en-US" sz="1200" kern="1200" dirty="0">
                <a:solidFill>
                  <a:schemeClr val="tx1"/>
                </a:solidFill>
                <a:effectLst/>
                <a:latin typeface="+mn-lt"/>
                <a:ea typeface="+mn-ea"/>
                <a:cs typeface="+mn-cs"/>
              </a:rPr>
              <a:t>-We multi-task well</a:t>
            </a:r>
          </a:p>
          <a:p>
            <a:r>
              <a:rPr lang="en-US" sz="1200" kern="1200" dirty="0">
                <a:solidFill>
                  <a:schemeClr val="tx1"/>
                </a:solidFill>
                <a:effectLst/>
                <a:latin typeface="+mn-lt"/>
                <a:ea typeface="+mn-ea"/>
                <a:cs typeface="+mn-cs"/>
              </a:rPr>
              <a:t>-Many women are good communicators</a:t>
            </a:r>
          </a:p>
          <a:p>
            <a:r>
              <a:rPr lang="en-US" sz="1200" kern="1200" dirty="0">
                <a:solidFill>
                  <a:schemeClr val="tx1"/>
                </a:solidFill>
                <a:effectLst/>
                <a:latin typeface="+mn-lt"/>
                <a:ea typeface="+mn-ea"/>
                <a:cs typeface="+mn-cs"/>
              </a:rPr>
              <a:t>-We can establish trust very easily with people which is crucial in developing a relationship with a client</a:t>
            </a:r>
          </a:p>
          <a:p>
            <a:r>
              <a:rPr lang="en-US" sz="1200" kern="1200" dirty="0">
                <a:solidFill>
                  <a:schemeClr val="tx1"/>
                </a:solidFill>
                <a:effectLst/>
                <a:latin typeface="+mn-lt"/>
                <a:ea typeface="+mn-ea"/>
                <a:cs typeface="+mn-cs"/>
              </a:rPr>
              <a:t>-We are very good listeners</a:t>
            </a:r>
          </a:p>
          <a:p>
            <a:r>
              <a:rPr lang="en-US" sz="1200" kern="1200" dirty="0">
                <a:solidFill>
                  <a:schemeClr val="tx1"/>
                </a:solidFill>
                <a:effectLst/>
                <a:latin typeface="+mn-lt"/>
                <a:ea typeface="+mn-ea"/>
                <a:cs typeface="+mn-cs"/>
              </a:rPr>
              <a:t>-We are empathetic by nature</a:t>
            </a:r>
          </a:p>
          <a:p>
            <a:r>
              <a:rPr lang="en-US" sz="1200" kern="1200" dirty="0">
                <a:solidFill>
                  <a:schemeClr val="tx1"/>
                </a:solidFill>
                <a:effectLst/>
                <a:latin typeface="+mn-lt"/>
                <a:ea typeface="+mn-ea"/>
                <a:cs typeface="+mn-cs"/>
              </a:rPr>
              <a:t>-We are problem solvers</a:t>
            </a:r>
          </a:p>
          <a:p>
            <a:r>
              <a:rPr lang="en-US" sz="1200" kern="1200" dirty="0">
                <a:solidFill>
                  <a:schemeClr val="tx1"/>
                </a:solidFill>
                <a:effectLst/>
                <a:latin typeface="+mn-lt"/>
                <a:ea typeface="+mn-ea"/>
                <a:cs typeface="+mn-cs"/>
              </a:rPr>
              <a:t>-This is a helping profession. What we really do is make a huge difference by teaching people how to think financially.</a:t>
            </a:r>
          </a:p>
          <a:p>
            <a:r>
              <a:rPr lang="en-US" sz="1200" kern="1200" dirty="0">
                <a:solidFill>
                  <a:schemeClr val="tx1"/>
                </a:solidFill>
                <a:effectLst/>
                <a:latin typeface="+mn-lt"/>
                <a:ea typeface="+mn-ea"/>
                <a:cs typeface="+mn-cs"/>
              </a:rPr>
              <a:t>-If you’re passionate about doing work you can believe in, this is a great career.</a:t>
            </a:r>
          </a:p>
          <a:p>
            <a:r>
              <a:rPr lang="en-US" sz="1200" kern="1200" dirty="0">
                <a:solidFill>
                  <a:schemeClr val="tx1"/>
                </a:solidFill>
                <a:effectLst/>
                <a:latin typeface="+mn-lt"/>
                <a:ea typeface="+mn-ea"/>
                <a:cs typeface="+mn-cs"/>
              </a:rPr>
              <a:t>-I believe having a career that you love is incalculable.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have personally seen what a great profession this is for women (personal story)</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10</a:t>
            </a:fld>
            <a:endParaRPr lang="en-US"/>
          </a:p>
        </p:txBody>
      </p:sp>
    </p:spTree>
    <p:extLst>
      <p:ext uri="{BB962C8B-B14F-4D97-AF65-F5344CB8AC3E}">
        <p14:creationId xmlns:p14="http://schemas.microsoft.com/office/powerpoint/2010/main" val="779539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Live Your Dream</a:t>
            </a:r>
          </a:p>
          <a:p>
            <a:endParaRPr lang="en-US" sz="1200" kern="1200" dirty="0">
              <a:solidFill>
                <a:schemeClr val="tx1"/>
              </a:solidFill>
              <a:effectLst/>
              <a:latin typeface="+mn-lt"/>
              <a:ea typeface="+mn-ea"/>
              <a:cs typeface="+mn-cs"/>
            </a:endParaRPr>
          </a:p>
          <a:p>
            <a:r>
              <a:rPr lang="en-US" sz="1200" kern="1200">
                <a:solidFill>
                  <a:schemeClr val="tx1"/>
                </a:solidFill>
                <a:effectLst/>
                <a:latin typeface="+mn-lt"/>
                <a:ea typeface="+mn-ea"/>
                <a:cs typeface="+mn-cs"/>
              </a:rPr>
              <a:t>There </a:t>
            </a:r>
            <a:r>
              <a:rPr lang="en-US" sz="1200" kern="1200" dirty="0">
                <a:solidFill>
                  <a:schemeClr val="tx1"/>
                </a:solidFill>
                <a:effectLst/>
                <a:latin typeface="+mn-lt"/>
                <a:ea typeface="+mn-ea"/>
                <a:cs typeface="+mn-cs"/>
              </a:rPr>
              <a:t>are so many reasons why this could be the right profession for you.</a:t>
            </a:r>
          </a:p>
          <a:p>
            <a:r>
              <a:rPr lang="en-US" sz="1200" kern="1200" dirty="0">
                <a:solidFill>
                  <a:schemeClr val="tx1"/>
                </a:solidFill>
                <a:effectLst/>
                <a:latin typeface="+mn-lt"/>
                <a:ea typeface="+mn-ea"/>
                <a:cs typeface="+mn-cs"/>
              </a:rPr>
              <a:t>-It can help you achieve your dreams … no matter what they might be.</a:t>
            </a:r>
          </a:p>
          <a:p>
            <a:r>
              <a:rPr lang="en-US" sz="1200" kern="1200" dirty="0">
                <a:solidFill>
                  <a:schemeClr val="tx1"/>
                </a:solidFill>
                <a:effectLst/>
                <a:latin typeface="+mn-lt"/>
                <a:ea typeface="+mn-ea"/>
                <a:cs typeface="+mn-cs"/>
              </a:rPr>
              <a:t>-Whether that’s travelling the world with your friend or growing your savings to a benchmark you’ve always had in your head. </a:t>
            </a:r>
          </a:p>
          <a:p>
            <a:r>
              <a:rPr lang="en-US" sz="1200" kern="1200" dirty="0">
                <a:solidFill>
                  <a:schemeClr val="tx1"/>
                </a:solidFill>
                <a:effectLst/>
                <a:latin typeface="+mn-lt"/>
                <a:ea typeface="+mn-ea"/>
                <a:cs typeface="+mn-cs"/>
              </a:rPr>
              <a:t>-Whatever you love, whatever your goals, can be possible.</a:t>
            </a:r>
          </a:p>
          <a:p>
            <a:r>
              <a:rPr lang="en-US" sz="1200" kern="1200" dirty="0">
                <a:solidFill>
                  <a:schemeClr val="tx1"/>
                </a:solidFill>
                <a:effectLst/>
                <a:latin typeface="+mn-lt"/>
                <a:ea typeface="+mn-ea"/>
                <a:cs typeface="+mn-cs"/>
              </a:rPr>
              <a:t>-And financial advising is truly a helping profession. What we really do is make a huge difference by teaching people how to think financially.</a:t>
            </a:r>
          </a:p>
          <a:p>
            <a:r>
              <a:rPr lang="en-US" sz="1200" kern="1200" dirty="0">
                <a:solidFill>
                  <a:schemeClr val="tx1"/>
                </a:solidFill>
                <a:effectLst/>
                <a:latin typeface="+mn-lt"/>
                <a:ea typeface="+mn-ea"/>
                <a:cs typeface="+mn-cs"/>
              </a:rPr>
              <a:t>-If you’re passionate about doing work you can believe in, this is a great career.</a:t>
            </a:r>
          </a:p>
          <a:p>
            <a:r>
              <a:rPr lang="en-US" sz="1200" kern="1200" dirty="0">
                <a:solidFill>
                  <a:schemeClr val="tx1"/>
                </a:solidFill>
                <a:effectLst/>
                <a:latin typeface="+mn-lt"/>
                <a:ea typeface="+mn-ea"/>
                <a:cs typeface="+mn-cs"/>
              </a:rPr>
              <a:t>-I believe having a career that you love is incalculable.</a:t>
            </a:r>
          </a:p>
          <a:p>
            <a:r>
              <a:rPr lang="en-US" sz="1200" kern="1200" dirty="0">
                <a:solidFill>
                  <a:schemeClr val="tx1"/>
                </a:solidFill>
                <a:effectLst/>
                <a:latin typeface="+mn-lt"/>
                <a:ea typeface="+mn-ea"/>
                <a:cs typeface="+mn-cs"/>
              </a:rPr>
              <a:t>I have personally seen what a great profession this is for women (personal story)</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11</a:t>
            </a:fld>
            <a:endParaRPr lang="en-US"/>
          </a:p>
        </p:txBody>
      </p:sp>
    </p:spTree>
    <p:extLst>
      <p:ext uri="{BB962C8B-B14F-4D97-AF65-F5344CB8AC3E}">
        <p14:creationId xmlns:p14="http://schemas.microsoft.com/office/powerpoint/2010/main" val="1088438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 LOOK AHEAD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 are signs of hope on the horizon. Hope that the 16% won’t continue to stagnate.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Demand for female advisors is rising.</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12</a:t>
            </a:fld>
            <a:endParaRPr lang="en-US"/>
          </a:p>
        </p:txBody>
      </p:sp>
    </p:spTree>
    <p:extLst>
      <p:ext uri="{BB962C8B-B14F-4D97-AF65-F5344CB8AC3E}">
        <p14:creationId xmlns:p14="http://schemas.microsoft.com/office/powerpoint/2010/main" val="497243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***(for FA audience)***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Wondering what you can do to help attract, develop and engage the most promising women leaders?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Ways you can be involved:</a:t>
            </a:r>
          </a:p>
          <a:p>
            <a:r>
              <a:rPr lang="en-US" sz="1200" kern="1200" dirty="0">
                <a:solidFill>
                  <a:schemeClr val="tx1"/>
                </a:solidFill>
                <a:effectLst/>
                <a:latin typeface="+mn-lt"/>
                <a:ea typeface="+mn-ea"/>
                <a:cs typeface="+mn-cs"/>
              </a:rPr>
              <a:t>	-You can build bridges into the industry yourself</a:t>
            </a:r>
          </a:p>
          <a:p>
            <a:r>
              <a:rPr lang="en-US" sz="1200" kern="1200" dirty="0">
                <a:solidFill>
                  <a:schemeClr val="tx1"/>
                </a:solidFill>
                <a:effectLst/>
                <a:latin typeface="+mn-lt"/>
                <a:ea typeface="+mn-ea"/>
                <a:cs typeface="+mn-cs"/>
              </a:rPr>
              <a:t>	-Volunteer as a Mentor – we can help connect you. Visit our website.</a:t>
            </a:r>
          </a:p>
          <a:p>
            <a:r>
              <a:rPr lang="en-US" sz="1200" kern="1200" dirty="0">
                <a:solidFill>
                  <a:schemeClr val="tx1"/>
                </a:solidFill>
                <a:effectLst/>
                <a:latin typeface="+mn-lt"/>
                <a:ea typeface="+mn-ea"/>
                <a:cs typeface="+mn-cs"/>
              </a:rPr>
              <a:t>	-Give of your time. Offer yourself as a resource to women within your own community.</a:t>
            </a:r>
          </a:p>
          <a:p>
            <a:r>
              <a:rPr lang="en-US" sz="1200" kern="1200" dirty="0">
                <a:solidFill>
                  <a:schemeClr val="tx1"/>
                </a:solidFill>
                <a:effectLst/>
                <a:latin typeface="+mn-lt"/>
                <a:ea typeface="+mn-ea"/>
                <a:cs typeface="+mn-cs"/>
              </a:rPr>
              <a:t>-Be an advocate at your own firm </a:t>
            </a:r>
          </a:p>
          <a:p>
            <a:r>
              <a:rPr lang="en-US" sz="1200" kern="1200" dirty="0">
                <a:solidFill>
                  <a:schemeClr val="tx1"/>
                </a:solidFill>
                <a:effectLst/>
                <a:latin typeface="+mn-lt"/>
                <a:ea typeface="+mn-ea"/>
                <a:cs typeface="+mn-cs"/>
              </a:rPr>
              <a:t>-Use your own voice – whether it’s telling your story in the local or national media or speaking to your colleagues or high school or college aged women or professional women looking to make a career change … Step up and help us educate!</a:t>
            </a:r>
          </a:p>
          <a:p>
            <a:r>
              <a:rPr lang="en-US" sz="1200" kern="1200" dirty="0">
                <a:solidFill>
                  <a:schemeClr val="tx1"/>
                </a:solidFill>
                <a:effectLst/>
                <a:latin typeface="+mn-lt"/>
                <a:ea typeface="+mn-ea"/>
                <a:cs typeface="+mn-cs"/>
              </a:rPr>
              <a:t>- Financial Advisors need to tell their own story about what we do and how much we help people, and how important we are in our clients' lives.</a:t>
            </a:r>
          </a:p>
          <a:p>
            <a:r>
              <a:rPr lang="en-US" sz="1200" kern="1200" dirty="0">
                <a:solidFill>
                  <a:schemeClr val="tx1"/>
                </a:solidFill>
                <a:effectLst/>
                <a:latin typeface="+mn-lt"/>
                <a:ea typeface="+mn-ea"/>
                <a:cs typeface="+mn-cs"/>
              </a:rPr>
              <a:t>-This isn’t work for females only. We’ve had some men step up to the table to be supporters and advocates of the cause. And ask for help in closing the gender gap in their own firms.</a:t>
            </a:r>
          </a:p>
          <a:p>
            <a:r>
              <a:rPr lang="en-US" sz="1200" kern="1200" dirty="0">
                <a:solidFill>
                  <a:schemeClr val="tx1"/>
                </a:solidFill>
                <a:effectLst/>
                <a:latin typeface="+mn-lt"/>
                <a:ea typeface="+mn-ea"/>
                <a:cs typeface="+mn-cs"/>
              </a:rPr>
              <a:t>-Donate</a:t>
            </a:r>
          </a:p>
          <a:p>
            <a:r>
              <a:rPr lang="en-US" sz="1200" kern="1200" dirty="0">
                <a:solidFill>
                  <a:schemeClr val="tx1"/>
                </a:solidFill>
                <a:effectLst/>
                <a:latin typeface="+mn-lt"/>
                <a:ea typeface="+mn-ea"/>
                <a:cs typeface="+mn-cs"/>
              </a:rPr>
              <a:t>- From a legacy standpoint; why wouldn't we try to leave this profession better than when we found it?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***(for Future FA audience)***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Ready to find out more about becoming a financial advisor?</a:t>
            </a:r>
          </a:p>
          <a:p>
            <a:r>
              <a:rPr lang="en-US" sz="1200" kern="1200" dirty="0">
                <a:solidFill>
                  <a:schemeClr val="tx1"/>
                </a:solidFill>
                <a:effectLst/>
                <a:latin typeface="+mn-lt"/>
                <a:ea typeface="+mn-ea"/>
                <a:cs typeface="+mn-cs"/>
              </a:rPr>
              <a:t>Resources:</a:t>
            </a:r>
          </a:p>
          <a:p>
            <a:r>
              <a:rPr lang="en-US" sz="1200" kern="1200" dirty="0">
                <a:solidFill>
                  <a:schemeClr val="tx1"/>
                </a:solidFill>
                <a:effectLst/>
                <a:latin typeface="+mn-lt"/>
                <a:ea typeface="+mn-ea"/>
                <a:cs typeface="+mn-cs"/>
              </a:rPr>
              <a:t>-Website to find links. We’re building a library of articles about the challenges and the conversation changers.</a:t>
            </a:r>
          </a:p>
          <a:p>
            <a:r>
              <a:rPr lang="en-US" sz="1200" kern="1200" dirty="0">
                <a:solidFill>
                  <a:schemeClr val="tx1"/>
                </a:solidFill>
                <a:effectLst/>
                <a:latin typeface="+mn-lt"/>
                <a:ea typeface="+mn-ea"/>
                <a:cs typeface="+mn-cs"/>
              </a:rPr>
              <a:t>-On our Resources Page you’ll find a way to Contact us if you want to be connected to a Mentor or just have questions about the rewards of a career path to financial advising</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13</a:t>
            </a:fld>
            <a:endParaRPr lang="en-US"/>
          </a:p>
        </p:txBody>
      </p:sp>
    </p:spTree>
    <p:extLst>
      <p:ext uri="{BB962C8B-B14F-4D97-AF65-F5344CB8AC3E}">
        <p14:creationId xmlns:p14="http://schemas.microsoft.com/office/powerpoint/2010/main" val="1315356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Join Us!</a:t>
            </a:r>
          </a:p>
          <a:p>
            <a:r>
              <a:rPr lang="en-US" sz="1200" kern="1200" dirty="0">
                <a:solidFill>
                  <a:schemeClr val="tx1"/>
                </a:solidFill>
                <a:effectLst/>
                <a:latin typeface="+mn-lt"/>
                <a:ea typeface="+mn-ea"/>
                <a:cs typeface="+mn-cs"/>
              </a:rPr>
              <a:t>There are many ways you can join us to change the conversation. </a:t>
            </a:r>
          </a:p>
          <a:p>
            <a:r>
              <a:rPr lang="en-US" sz="1200" kern="1200" dirty="0">
                <a:solidFill>
                  <a:schemeClr val="tx1"/>
                </a:solidFill>
                <a:effectLst/>
                <a:latin typeface="+mn-lt"/>
                <a:ea typeface="+mn-ea"/>
                <a:cs typeface="+mn-cs"/>
              </a:rPr>
              <a:t>Get involved and find resources at Women’s Lead Alliance – dot- Org</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14</a:t>
            </a:fld>
            <a:endParaRPr lang="en-US"/>
          </a:p>
        </p:txBody>
      </p:sp>
    </p:spTree>
    <p:extLst>
      <p:ext uri="{BB962C8B-B14F-4D97-AF65-F5344CB8AC3E}">
        <p14:creationId xmlns:p14="http://schemas.microsoft.com/office/powerpoint/2010/main" val="1370781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Thank you!</a:t>
            </a:r>
            <a:r>
              <a:rPr lang="en-US" dirty="0">
                <a:effectLst/>
              </a:rPr>
              <a:t> </a:t>
            </a:r>
            <a:endParaRPr lang="en-US" dirty="0"/>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15</a:t>
            </a:fld>
            <a:endParaRPr lang="en-US"/>
          </a:p>
        </p:txBody>
      </p:sp>
    </p:spTree>
    <p:extLst>
      <p:ext uri="{BB962C8B-B14F-4D97-AF65-F5344CB8AC3E}">
        <p14:creationId xmlns:p14="http://schemas.microsoft.com/office/powerpoint/2010/main" val="70244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ORIGIN STORY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idea behind this alliance was generated from a conversation among women gathered around a dinner table (as so many good ones are)</a:t>
            </a:r>
          </a:p>
          <a:p>
            <a:r>
              <a:rPr lang="en-US" sz="1200" kern="1200" dirty="0">
                <a:solidFill>
                  <a:schemeClr val="tx1"/>
                </a:solidFill>
                <a:effectLst/>
                <a:latin typeface="+mn-lt"/>
                <a:ea typeface="+mn-ea"/>
                <a:cs typeface="+mn-cs"/>
              </a:rPr>
              <a:t>A group of successful certified financial planners gathered in Chicago</a:t>
            </a:r>
          </a:p>
          <a:p>
            <a:r>
              <a:rPr lang="en-US" sz="1200" kern="1200" dirty="0">
                <a:solidFill>
                  <a:schemeClr val="tx1"/>
                </a:solidFill>
                <a:effectLst/>
                <a:latin typeface="+mn-lt"/>
                <a:ea typeface="+mn-ea"/>
                <a:cs typeface="+mn-cs"/>
              </a:rPr>
              <a:t>Feeling grateful for the success we’d achieved in the industry</a:t>
            </a:r>
          </a:p>
          <a:p>
            <a:r>
              <a:rPr lang="en-US" sz="1200" kern="1200" dirty="0">
                <a:solidFill>
                  <a:schemeClr val="tx1"/>
                </a:solidFill>
                <a:effectLst/>
                <a:latin typeface="+mn-lt"/>
                <a:ea typeface="+mn-ea"/>
                <a:cs typeface="+mn-cs"/>
              </a:rPr>
              <a:t>Wondering how we can pay this forward and leave a legacy</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2</a:t>
            </a:fld>
            <a:endParaRPr lang="en-US"/>
          </a:p>
        </p:txBody>
      </p:sp>
    </p:spTree>
    <p:extLst>
      <p:ext uri="{BB962C8B-B14F-4D97-AF65-F5344CB8AC3E}">
        <p14:creationId xmlns:p14="http://schemas.microsoft.com/office/powerpoint/2010/main" val="52434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ORIGIN STORY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idea behind this alliance was generated from a conversation among women gathered around a dinner table (as so many good ones are)</a:t>
            </a:r>
          </a:p>
          <a:p>
            <a:r>
              <a:rPr lang="en-US" sz="1200" kern="1200" dirty="0">
                <a:solidFill>
                  <a:schemeClr val="tx1"/>
                </a:solidFill>
                <a:effectLst/>
                <a:latin typeface="+mn-lt"/>
                <a:ea typeface="+mn-ea"/>
                <a:cs typeface="+mn-cs"/>
              </a:rPr>
              <a:t>A group of successful certified financial planners gathered in Chicago</a:t>
            </a:r>
          </a:p>
          <a:p>
            <a:r>
              <a:rPr lang="en-US" sz="1200" kern="1200" dirty="0">
                <a:solidFill>
                  <a:schemeClr val="tx1"/>
                </a:solidFill>
                <a:effectLst/>
                <a:latin typeface="+mn-lt"/>
                <a:ea typeface="+mn-ea"/>
                <a:cs typeface="+mn-cs"/>
              </a:rPr>
              <a:t>Feeling grateful for the success we’d achieved in the industry</a:t>
            </a:r>
          </a:p>
          <a:p>
            <a:r>
              <a:rPr lang="en-US" sz="1200" kern="1200" dirty="0">
                <a:solidFill>
                  <a:schemeClr val="tx1"/>
                </a:solidFill>
                <a:effectLst/>
                <a:latin typeface="+mn-lt"/>
                <a:ea typeface="+mn-ea"/>
                <a:cs typeface="+mn-cs"/>
              </a:rPr>
              <a:t>Wondering how we can pay this forward and leave a legacy</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3</a:t>
            </a:fld>
            <a:endParaRPr lang="en-US"/>
          </a:p>
        </p:txBody>
      </p:sp>
    </p:spTree>
    <p:extLst>
      <p:ext uri="{BB962C8B-B14F-4D97-AF65-F5344CB8AC3E}">
        <p14:creationId xmlns:p14="http://schemas.microsoft.com/office/powerpoint/2010/main" val="28313741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REALITY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Women make up 16% of the financial advising headcount according to </a:t>
            </a:r>
            <a:r>
              <a:rPr lang="en-US" sz="1200" kern="1200" dirty="0" err="1">
                <a:solidFill>
                  <a:schemeClr val="tx1"/>
                </a:solidFill>
                <a:effectLst/>
                <a:latin typeface="+mn-lt"/>
                <a:ea typeface="+mn-ea"/>
                <a:cs typeface="+mn-cs"/>
              </a:rPr>
              <a:t>Cerulli</a:t>
            </a:r>
            <a:r>
              <a:rPr lang="en-US" sz="1200" kern="1200" dirty="0">
                <a:solidFill>
                  <a:schemeClr val="tx1"/>
                </a:solidFill>
                <a:effectLst/>
                <a:latin typeface="+mn-lt"/>
                <a:ea typeface="+mn-ea"/>
                <a:cs typeface="+mn-cs"/>
              </a:rPr>
              <a:t> report (and that’s rounding up!)</a:t>
            </a:r>
          </a:p>
          <a:p>
            <a:r>
              <a:rPr lang="en-US" sz="1200" kern="1200" dirty="0">
                <a:solidFill>
                  <a:schemeClr val="tx1"/>
                </a:solidFill>
                <a:effectLst/>
                <a:latin typeface="+mn-lt"/>
                <a:ea typeface="+mn-ea"/>
                <a:cs typeface="+mn-cs"/>
              </a:rPr>
              <a:t>The industry has been hovering around that number for at least over a decade</a:t>
            </a:r>
          </a:p>
          <a:p>
            <a:r>
              <a:rPr lang="en-US" sz="1200" kern="1200" dirty="0">
                <a:solidFill>
                  <a:schemeClr val="tx1"/>
                </a:solidFill>
                <a:effectLst/>
                <a:latin typeface="+mn-lt"/>
                <a:ea typeface="+mn-ea"/>
                <a:cs typeface="+mn-cs"/>
              </a:rPr>
              <a:t>We find this totally unacceptable</a:t>
            </a:r>
          </a:p>
          <a:p>
            <a:r>
              <a:rPr lang="en-US" sz="1200" kern="1200" dirty="0">
                <a:solidFill>
                  <a:schemeClr val="tx1"/>
                </a:solidFill>
                <a:effectLst/>
                <a:latin typeface="+mn-lt"/>
                <a:ea typeface="+mn-ea"/>
                <a:cs typeface="+mn-cs"/>
              </a:rPr>
              <a:t>Clients tell me time and time again, "I want to work with someone who looks like me, or talks like me, that I can really identify with."</a:t>
            </a:r>
          </a:p>
          <a:p>
            <a:r>
              <a:rPr lang="en-US" sz="1200" kern="1200" dirty="0">
                <a:solidFill>
                  <a:schemeClr val="tx1"/>
                </a:solidFill>
                <a:effectLst/>
                <a:latin typeface="+mn-lt"/>
                <a:ea typeface="+mn-ea"/>
                <a:cs typeface="+mn-cs"/>
              </a:rPr>
              <a:t>Half the clients are female</a:t>
            </a:r>
          </a:p>
          <a:p>
            <a:r>
              <a:rPr lang="en-US" sz="1200" kern="1200" dirty="0">
                <a:solidFill>
                  <a:schemeClr val="tx1"/>
                </a:solidFill>
                <a:effectLst/>
                <a:latin typeface="+mn-lt"/>
                <a:ea typeface="+mn-ea"/>
                <a:cs typeface="+mn-cs"/>
              </a:rPr>
              <a:t>Women outlive men</a:t>
            </a:r>
          </a:p>
          <a:p>
            <a:r>
              <a:rPr lang="en-US" sz="1200" kern="1200" dirty="0">
                <a:solidFill>
                  <a:schemeClr val="tx1"/>
                </a:solidFill>
                <a:effectLst/>
                <a:latin typeface="+mn-lt"/>
                <a:ea typeface="+mn-ea"/>
                <a:cs typeface="+mn-cs"/>
              </a:rPr>
              <a:t>Women control more than half (51%) of personal wealth in the U.S. (source: BMO Wealth Institute)</a:t>
            </a:r>
          </a:p>
          <a:p>
            <a:r>
              <a:rPr lang="en-US" sz="1200" kern="1200" dirty="0">
                <a:solidFill>
                  <a:schemeClr val="tx1"/>
                </a:solidFill>
                <a:effectLst/>
                <a:latin typeface="+mn-lt"/>
                <a:ea typeface="+mn-ea"/>
                <a:cs typeface="+mn-cs"/>
              </a:rPr>
              <a:t>Yet still 16%</a:t>
            </a:r>
          </a:p>
          <a:p>
            <a:r>
              <a:rPr lang="en-US" sz="1200" kern="1200" dirty="0">
                <a:solidFill>
                  <a:schemeClr val="tx1"/>
                </a:solidFill>
                <a:effectLst/>
                <a:latin typeface="+mn-lt"/>
                <a:ea typeface="+mn-ea"/>
                <a:cs typeface="+mn-cs"/>
              </a:rPr>
              <a:t>And whenever I mention that percentage to men or women, they say "It can't possibly be that low!"</a:t>
            </a:r>
          </a:p>
          <a:p>
            <a:r>
              <a:rPr lang="en-US" sz="1200" kern="1200" dirty="0">
                <a:solidFill>
                  <a:schemeClr val="tx1"/>
                </a:solidFill>
                <a:effectLst/>
                <a:latin typeface="+mn-lt"/>
                <a:ea typeface="+mn-ea"/>
                <a:cs typeface="+mn-cs"/>
              </a:rPr>
              <a:t>I truly believe a career in financial advising for women is a “best kept secret” – but our goal is not to keep it a secret anymore. To change that 16%.</a:t>
            </a:r>
          </a:p>
          <a:p>
            <a:endParaRPr lang="en-US" dirty="0"/>
          </a:p>
          <a:p>
            <a:r>
              <a:rPr lang="en-US" sz="1200" b="1" kern="1200" dirty="0">
                <a:solidFill>
                  <a:schemeClr val="tx1"/>
                </a:solidFill>
                <a:effectLst/>
                <a:latin typeface="+mn-lt"/>
                <a:ea typeface="+mn-ea"/>
                <a:cs typeface="+mn-cs"/>
              </a:rPr>
              <a:t>“CHANGING THE CONVERSATION”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lot of women are scared away from even thinking about this profession. Why is that?</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4</a:t>
            </a:fld>
            <a:endParaRPr lang="en-US"/>
          </a:p>
        </p:txBody>
      </p:sp>
    </p:spTree>
    <p:extLst>
      <p:ext uri="{BB962C8B-B14F-4D97-AF65-F5344CB8AC3E}">
        <p14:creationId xmlns:p14="http://schemas.microsoft.com/office/powerpoint/2010/main" val="80221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Common Perception #1: </a:t>
            </a:r>
            <a:r>
              <a:rPr lang="en-US" sz="1200" kern="1200" dirty="0">
                <a:solidFill>
                  <a:schemeClr val="tx1"/>
                </a:solidFill>
                <a:effectLst/>
                <a:latin typeface="+mn-lt"/>
                <a:ea typeface="+mn-ea"/>
                <a:cs typeface="+mn-cs"/>
              </a:rPr>
              <a:t>Industry gets a lot of bad press </a:t>
            </a:r>
            <a:r>
              <a:rPr lang="en-US" sz="1200" i="1" kern="1200" dirty="0">
                <a:solidFill>
                  <a:schemeClr val="tx1"/>
                </a:solidFill>
                <a:effectLst/>
                <a:latin typeface="+mn-lt"/>
                <a:ea typeface="+mn-ea"/>
                <a:cs typeface="+mn-cs"/>
              </a:rPr>
              <a:t>(insert recent example)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story about financial services almost every day in the press</a:t>
            </a:r>
          </a:p>
          <a:p>
            <a:r>
              <a:rPr lang="en-US" sz="1200" kern="1200" dirty="0">
                <a:solidFill>
                  <a:schemeClr val="tx1"/>
                </a:solidFill>
                <a:effectLst/>
                <a:latin typeface="+mn-lt"/>
                <a:ea typeface="+mn-ea"/>
                <a:cs typeface="+mn-cs"/>
              </a:rPr>
              <a:t>-Greed, corruption, and Wall Street are synonymous</a:t>
            </a:r>
          </a:p>
          <a:p>
            <a:r>
              <a:rPr lang="en-US" sz="1200" kern="1200" dirty="0">
                <a:solidFill>
                  <a:schemeClr val="tx1"/>
                </a:solidFill>
                <a:effectLst/>
                <a:latin typeface="+mn-lt"/>
                <a:ea typeface="+mn-ea"/>
                <a:cs typeface="+mn-cs"/>
              </a:rPr>
              <a:t>-Unfortunately, financial advisors have been painted with the smear-brush of what's wrong with Wall Street </a:t>
            </a:r>
          </a:p>
          <a:p>
            <a:r>
              <a:rPr lang="en-US" sz="1200" kern="1200" dirty="0">
                <a:solidFill>
                  <a:schemeClr val="tx1"/>
                </a:solidFill>
                <a:effectLst/>
                <a:latin typeface="+mn-lt"/>
                <a:ea typeface="+mn-ea"/>
                <a:cs typeface="+mn-cs"/>
              </a:rPr>
              <a:t>-In reality, advisors like me are in the business of creating value and making a difference by helping clients realize dreams and wishes. Helping clients enjoy today while preparing for the future.</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5</a:t>
            </a:fld>
            <a:endParaRPr lang="en-US"/>
          </a:p>
        </p:txBody>
      </p:sp>
    </p:spTree>
    <p:extLst>
      <p:ext uri="{BB962C8B-B14F-4D97-AF65-F5344CB8AC3E}">
        <p14:creationId xmlns:p14="http://schemas.microsoft.com/office/powerpoint/2010/main" val="1341437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Common Perception #2</a:t>
            </a:r>
            <a:r>
              <a:rPr lang="en-US" sz="1200" kern="1200" dirty="0">
                <a:solidFill>
                  <a:schemeClr val="tx1"/>
                </a:solidFill>
                <a:effectLst/>
                <a:latin typeface="+mn-lt"/>
                <a:ea typeface="+mn-ea"/>
                <a:cs typeface="+mn-cs"/>
              </a:rPr>
              <a:t>: I’m not technically qualified for the job</a:t>
            </a:r>
          </a:p>
          <a:p>
            <a:r>
              <a:rPr lang="en-US" sz="1200" kern="1200" dirty="0">
                <a:solidFill>
                  <a:schemeClr val="tx1"/>
                </a:solidFill>
                <a:effectLst/>
                <a:latin typeface="+mn-lt"/>
                <a:ea typeface="+mn-ea"/>
                <a:cs typeface="+mn-cs"/>
              </a:rPr>
              <a:t>-That same </a:t>
            </a:r>
            <a:r>
              <a:rPr lang="en-US" sz="1200" kern="1200" dirty="0" err="1">
                <a:solidFill>
                  <a:schemeClr val="tx1"/>
                </a:solidFill>
                <a:effectLst/>
                <a:latin typeface="+mn-lt"/>
                <a:ea typeface="+mn-ea"/>
                <a:cs typeface="+mn-cs"/>
              </a:rPr>
              <a:t>Cerulli</a:t>
            </a:r>
            <a:r>
              <a:rPr lang="en-US" sz="1200" kern="1200" dirty="0">
                <a:solidFill>
                  <a:schemeClr val="tx1"/>
                </a:solidFill>
                <a:effectLst/>
                <a:latin typeface="+mn-lt"/>
                <a:ea typeface="+mn-ea"/>
                <a:cs typeface="+mn-cs"/>
              </a:rPr>
              <a:t> research with the 16% stat found that close to half (49%) of female advisors believe that a lack of familiarity with the financial advisor profession is a major factor hindering women from joining the industry.</a:t>
            </a:r>
          </a:p>
          <a:p>
            <a:r>
              <a:rPr lang="en-US" sz="1200" kern="1200" dirty="0">
                <a:solidFill>
                  <a:schemeClr val="tx1"/>
                </a:solidFill>
                <a:effectLst/>
                <a:latin typeface="+mn-lt"/>
                <a:ea typeface="+mn-ea"/>
                <a:cs typeface="+mn-cs"/>
              </a:rPr>
              <a:t>-It's not just trading stocks</a:t>
            </a:r>
          </a:p>
          <a:p>
            <a:r>
              <a:rPr lang="en-US" sz="1200" kern="1200" dirty="0">
                <a:solidFill>
                  <a:schemeClr val="tx1"/>
                </a:solidFill>
                <a:effectLst/>
                <a:latin typeface="+mn-lt"/>
                <a:ea typeface="+mn-ea"/>
                <a:cs typeface="+mn-cs"/>
              </a:rPr>
              <a:t>-It's not just choosing different funds and ETF's</a:t>
            </a:r>
          </a:p>
          <a:p>
            <a:r>
              <a:rPr lang="en-US" sz="1200" kern="1200" dirty="0">
                <a:solidFill>
                  <a:schemeClr val="tx1"/>
                </a:solidFill>
                <a:effectLst/>
                <a:latin typeface="+mn-lt"/>
                <a:ea typeface="+mn-ea"/>
                <a:cs typeface="+mn-cs"/>
              </a:rPr>
              <a:t>-There's so much more that we do besides just managing a portfolio</a:t>
            </a:r>
          </a:p>
          <a:p>
            <a:r>
              <a:rPr lang="en-US" sz="1200" kern="1200" dirty="0">
                <a:solidFill>
                  <a:schemeClr val="tx1"/>
                </a:solidFill>
                <a:effectLst/>
                <a:latin typeface="+mn-lt"/>
                <a:ea typeface="+mn-ea"/>
                <a:cs typeface="+mn-cs"/>
              </a:rPr>
              <a:t>- Its critical to be competent and to be able to deal with complex financial concepts but you don’t have to be a math whiz or an investment guru to be a good advisor</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6</a:t>
            </a:fld>
            <a:endParaRPr lang="en-US"/>
          </a:p>
        </p:txBody>
      </p:sp>
    </p:spTree>
    <p:extLst>
      <p:ext uri="{BB962C8B-B14F-4D97-AF65-F5344CB8AC3E}">
        <p14:creationId xmlns:p14="http://schemas.microsoft.com/office/powerpoint/2010/main" val="1252384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Common Perception #3</a:t>
            </a:r>
            <a:r>
              <a:rPr lang="en-US" sz="1200" kern="1200" dirty="0">
                <a:solidFill>
                  <a:schemeClr val="tx1"/>
                </a:solidFill>
                <a:effectLst/>
                <a:latin typeface="+mn-lt"/>
                <a:ea typeface="+mn-ea"/>
                <a:cs typeface="+mn-cs"/>
              </a:rPr>
              <a:t>: Balancing work and raising kids, women assume the commitment to financial advising is too much </a:t>
            </a:r>
          </a:p>
          <a:p>
            <a:r>
              <a:rPr lang="en-US" sz="1200" kern="1200" dirty="0">
                <a:solidFill>
                  <a:schemeClr val="tx1"/>
                </a:solidFill>
                <a:effectLst/>
                <a:latin typeface="+mn-lt"/>
                <a:ea typeface="+mn-ea"/>
                <a:cs typeface="+mn-cs"/>
              </a:rPr>
              <a:t>-Once you build your business, you have control over your career </a:t>
            </a:r>
            <a:r>
              <a:rPr lang="en-US" sz="1200" i="1" kern="1200" dirty="0">
                <a:solidFill>
                  <a:schemeClr val="tx1"/>
                </a:solidFill>
                <a:effectLst/>
                <a:latin typeface="+mn-lt"/>
                <a:ea typeface="+mn-ea"/>
                <a:cs typeface="+mn-cs"/>
              </a:rPr>
              <a:t>(insert personal work-life balance story)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not a career in which you need to sort of climb a corporate ladder</a:t>
            </a:r>
          </a:p>
          <a:p>
            <a:r>
              <a:rPr lang="en-US" sz="1200" kern="1200" dirty="0">
                <a:solidFill>
                  <a:schemeClr val="tx1"/>
                </a:solidFill>
                <a:effectLst/>
                <a:latin typeface="+mn-lt"/>
                <a:ea typeface="+mn-ea"/>
                <a:cs typeface="+mn-cs"/>
              </a:rPr>
              <a:t>-In many ways you're working for yourself, you're developing your own business. </a:t>
            </a:r>
          </a:p>
          <a:p>
            <a:r>
              <a:rPr lang="en-US" sz="1200" kern="1200" dirty="0">
                <a:solidFill>
                  <a:schemeClr val="tx1"/>
                </a:solidFill>
                <a:effectLst/>
                <a:latin typeface="+mn-lt"/>
                <a:ea typeface="+mn-ea"/>
                <a:cs typeface="+mn-cs"/>
              </a:rPr>
              <a:t>-Able to craft a career that fits your lifestyle needs</a:t>
            </a:r>
          </a:p>
          <a:p>
            <a:r>
              <a:rPr lang="en-US" sz="1200" kern="1200" dirty="0">
                <a:solidFill>
                  <a:schemeClr val="tx1"/>
                </a:solidFill>
                <a:effectLst/>
                <a:latin typeface="+mn-lt"/>
                <a:ea typeface="+mn-ea"/>
                <a:cs typeface="+mn-cs"/>
              </a:rPr>
              <a:t>-There are opportunities for women re-entering the workforce after having kids and for women seeking career change</a:t>
            </a:r>
          </a:p>
          <a:p>
            <a:r>
              <a:rPr lang="en-US" sz="1200" kern="1200" dirty="0">
                <a:solidFill>
                  <a:schemeClr val="tx1"/>
                </a:solidFill>
                <a:effectLst/>
                <a:latin typeface="+mn-lt"/>
                <a:ea typeface="+mn-ea"/>
                <a:cs typeface="+mn-cs"/>
              </a:rPr>
              <a:t>- Women don't understand how powerful they can be in this profession and how rewarding it can be</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7</a:t>
            </a:fld>
            <a:endParaRPr lang="en-US"/>
          </a:p>
        </p:txBody>
      </p:sp>
    </p:spTree>
    <p:extLst>
      <p:ext uri="{BB962C8B-B14F-4D97-AF65-F5344CB8AC3E}">
        <p14:creationId xmlns:p14="http://schemas.microsoft.com/office/powerpoint/2010/main" val="1249005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Common Perception #4</a:t>
            </a:r>
            <a:r>
              <a:rPr lang="en-US" sz="1200" kern="1200" dirty="0">
                <a:solidFill>
                  <a:schemeClr val="tx1"/>
                </a:solidFill>
                <a:effectLst/>
                <a:latin typeface="+mn-lt"/>
                <a:ea typeface="+mn-ea"/>
                <a:cs typeface="+mn-cs"/>
              </a:rPr>
              <a:t>: Compensation structure doesn’t provide security</a:t>
            </a:r>
          </a:p>
          <a:p>
            <a:r>
              <a:rPr lang="en-US" sz="1200" kern="1200" dirty="0">
                <a:solidFill>
                  <a:schemeClr val="tx1"/>
                </a:solidFill>
                <a:effectLst/>
                <a:latin typeface="+mn-lt"/>
                <a:ea typeface="+mn-ea"/>
                <a:cs typeface="+mn-cs"/>
              </a:rPr>
              <a:t>-Cut-throat, competitive sales environment</a:t>
            </a:r>
          </a:p>
          <a:p>
            <a:r>
              <a:rPr lang="en-US" sz="1200" kern="1200" dirty="0">
                <a:solidFill>
                  <a:schemeClr val="tx1"/>
                </a:solidFill>
                <a:effectLst/>
                <a:latin typeface="+mn-lt"/>
                <a:ea typeface="+mn-ea"/>
                <a:cs typeface="+mn-cs"/>
              </a:rPr>
              <a:t>-Because of commission, many advisors don’t have the safety net of a salary</a:t>
            </a:r>
          </a:p>
          <a:p>
            <a:r>
              <a:rPr lang="en-US" sz="1200" kern="1200" dirty="0">
                <a:solidFill>
                  <a:schemeClr val="tx1"/>
                </a:solidFill>
                <a:effectLst/>
                <a:latin typeface="+mn-lt"/>
                <a:ea typeface="+mn-ea"/>
                <a:cs typeface="+mn-cs"/>
              </a:rPr>
              <a:t>-It's a career that compensates you very well for what you do</a:t>
            </a:r>
          </a:p>
          <a:p>
            <a:r>
              <a:rPr lang="en-US" sz="1200" kern="1200" dirty="0">
                <a:solidFill>
                  <a:schemeClr val="tx1"/>
                </a:solidFill>
                <a:effectLst/>
                <a:latin typeface="+mn-lt"/>
                <a:ea typeface="+mn-ea"/>
                <a:cs typeface="+mn-cs"/>
              </a:rPr>
              <a:t>-You’re not given a phone book and put in an office. Today, you’re joining a team.</a:t>
            </a:r>
          </a:p>
          <a:p>
            <a:r>
              <a:rPr lang="en-US" sz="1200" kern="1200" dirty="0">
                <a:solidFill>
                  <a:schemeClr val="tx1"/>
                </a:solidFill>
                <a:effectLst/>
                <a:latin typeface="+mn-lt"/>
                <a:ea typeface="+mn-ea"/>
                <a:cs typeface="+mn-cs"/>
              </a:rPr>
              <a:t>-There really is flexibility and the ability to earn a very good living</a:t>
            </a:r>
          </a:p>
          <a:p>
            <a:r>
              <a:rPr lang="en-US" sz="1200" kern="1200" dirty="0">
                <a:solidFill>
                  <a:schemeClr val="tx1"/>
                </a:solidFill>
                <a:effectLst/>
                <a:latin typeface="+mn-lt"/>
                <a:ea typeface="+mn-ea"/>
                <a:cs typeface="+mn-cs"/>
              </a:rPr>
              <a:t>-Opportunity abounds: Close to 40% of advisors plan to retire within the next 10 years, leaving the industry scrambling to groom replacements</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8</a:t>
            </a:fld>
            <a:endParaRPr lang="en-US"/>
          </a:p>
        </p:txBody>
      </p:sp>
    </p:spTree>
    <p:extLst>
      <p:ext uri="{BB962C8B-B14F-4D97-AF65-F5344CB8AC3E}">
        <p14:creationId xmlns:p14="http://schemas.microsoft.com/office/powerpoint/2010/main" val="375629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Common Perception #5</a:t>
            </a:r>
            <a:r>
              <a:rPr lang="en-US" sz="1200" kern="1200" dirty="0">
                <a:solidFill>
                  <a:schemeClr val="tx1"/>
                </a:solidFill>
                <a:effectLst/>
                <a:latin typeface="+mn-lt"/>
                <a:ea typeface="+mn-ea"/>
                <a:cs typeface="+mn-cs"/>
              </a:rPr>
              <a:t>: When you think about becoming a financial advisor, what do you picture?</a:t>
            </a:r>
          </a:p>
          <a:p>
            <a:r>
              <a:rPr lang="en-US" sz="1200" kern="1200" dirty="0">
                <a:solidFill>
                  <a:schemeClr val="tx1"/>
                </a:solidFill>
                <a:effectLst/>
                <a:latin typeface="+mn-lt"/>
                <a:ea typeface="+mn-ea"/>
                <a:cs typeface="+mn-cs"/>
              </a:rPr>
              <a:t>-It’s not someone that looks like me. </a:t>
            </a:r>
          </a:p>
          <a:p>
            <a:r>
              <a:rPr lang="en-US" sz="1200" kern="1200" dirty="0">
                <a:solidFill>
                  <a:schemeClr val="tx1"/>
                </a:solidFill>
                <a:effectLst/>
                <a:latin typeface="+mn-lt"/>
                <a:ea typeface="+mn-ea"/>
                <a:cs typeface="+mn-cs"/>
              </a:rPr>
              <a:t>-So why would you even consider doing this?</a:t>
            </a:r>
          </a:p>
          <a:p>
            <a:endParaRPr lang="en-US" dirty="0"/>
          </a:p>
        </p:txBody>
      </p:sp>
      <p:sp>
        <p:nvSpPr>
          <p:cNvPr id="4" name="Slide Number Placeholder 3"/>
          <p:cNvSpPr>
            <a:spLocks noGrp="1"/>
          </p:cNvSpPr>
          <p:nvPr>
            <p:ph type="sldNum" sz="quarter" idx="10"/>
          </p:nvPr>
        </p:nvSpPr>
        <p:spPr/>
        <p:txBody>
          <a:bodyPr/>
          <a:lstStyle/>
          <a:p>
            <a:fld id="{9E4351EF-8F48-214C-946F-31748EBACA44}" type="slidenum">
              <a:rPr lang="en-US" smtClean="0"/>
              <a:t>9</a:t>
            </a:fld>
            <a:endParaRPr lang="en-US"/>
          </a:p>
        </p:txBody>
      </p:sp>
    </p:spTree>
    <p:extLst>
      <p:ext uri="{BB962C8B-B14F-4D97-AF65-F5344CB8AC3E}">
        <p14:creationId xmlns:p14="http://schemas.microsoft.com/office/powerpoint/2010/main" val="1747088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0508BE3-28A3-1046-83CE-BFE275E68D7D}" type="datetimeFigureOut">
              <a:rPr lang="en-US" smtClean="0"/>
              <a:t>10/8/18</a:t>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62D1FB27-5E59-0D44-A247-A029E719F9C9}" type="slidenum">
              <a:rPr lang="en-US" smtClean="0"/>
              <a:t>‹#›</a:t>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63501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508BE3-28A3-1046-83CE-BFE275E68D7D}"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4198341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508BE3-28A3-1046-83CE-BFE275E68D7D}"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1470485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0508BE3-28A3-1046-83CE-BFE275E68D7D}" type="datetimeFigureOut">
              <a:rPr lang="en-US" smtClean="0"/>
              <a:t>10/8/18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3656098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10508BE3-28A3-1046-83CE-BFE275E68D7D}" type="datetimeFigureOut">
              <a:rPr lang="en-US" smtClean="0"/>
              <a:t>10/8/18</a:t>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62D1FB27-5E59-0D44-A247-A029E719F9C9}" type="slidenum">
              <a:rPr lang="en-US" smtClean="0"/>
              <a:t>‹#›</a:t>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extLst>
      <p:ext uri="{BB962C8B-B14F-4D97-AF65-F5344CB8AC3E}">
        <p14:creationId xmlns:p14="http://schemas.microsoft.com/office/powerpoint/2010/main" val="2770997542"/>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0508BE3-28A3-1046-83CE-BFE275E68D7D}" type="datetimeFigureOut">
              <a:rPr lang="en-US" smtClean="0"/>
              <a:t>10/8/18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174262194"/>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0508BE3-28A3-1046-83CE-BFE275E68D7D}" type="datetimeFigureOut">
              <a:rPr lang="en-US" smtClean="0"/>
              <a:t>10/8/18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2552398749"/>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0508BE3-28A3-1046-83CE-BFE275E68D7D}" type="datetimeFigureOut">
              <a:rPr lang="en-US" smtClean="0"/>
              <a:t>10/8/18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336032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508BE3-28A3-1046-83CE-BFE275E68D7D}" type="datetimeFigureOut">
              <a:rPr lang="en-US" smtClean="0"/>
              <a:t>10/8/18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3207217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051" y="6375679"/>
            <a:ext cx="1233355" cy="348462"/>
          </a:xfrm>
        </p:spPr>
        <p:txBody>
          <a:bodyPr/>
          <a:lstStyle/>
          <a:p>
            <a:fld id="{10508BE3-28A3-1046-83CE-BFE275E68D7D}" type="datetimeFigureOut">
              <a:rPr lang="en-US" smtClean="0"/>
              <a:t>10/8/18</a:t>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62D1FB27-5E59-0D44-A247-A029E719F9C9}" type="slidenum">
              <a:rPr lang="en-US" smtClean="0"/>
              <a:t>‹#›</a:t>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49712122"/>
      </p:ext>
    </p:extLst>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65950" y="6375679"/>
            <a:ext cx="1232456" cy="348462"/>
          </a:xfrm>
        </p:spPr>
        <p:txBody>
          <a:bodyPr/>
          <a:lstStyle/>
          <a:p>
            <a:fld id="{10508BE3-28A3-1046-83CE-BFE275E68D7D}" type="datetimeFigureOut">
              <a:rPr lang="en-US" smtClean="0"/>
              <a:t>10/8/18</a:t>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62D1FB27-5E59-0D44-A247-A029E719F9C9}" type="slidenum">
              <a:rPr lang="en-US" smtClean="0"/>
              <a:t>‹#›</a:t>
            </a:fld>
            <a:endParaRPr lang="en-US"/>
          </a:p>
        </p:txBody>
      </p:sp>
    </p:spTree>
    <p:extLst>
      <p:ext uri="{BB962C8B-B14F-4D97-AF65-F5344CB8AC3E}">
        <p14:creationId xmlns:p14="http://schemas.microsoft.com/office/powerpoint/2010/main" val="2323280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10508BE3-28A3-1046-83CE-BFE275E68D7D}" type="datetimeFigureOut">
              <a:rPr lang="en-US" smtClean="0"/>
              <a:t>10/8/18</a:t>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62D1FB27-5E59-0D44-A247-A029E719F9C9}" type="slidenum">
              <a:rPr lang="en-US" smtClean="0"/>
              <a:t>‹#›</a:t>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71890330"/>
      </p:ext>
    </p:extLst>
  </p:cSld>
  <p:clrMap bg1="lt1" tx1="dk1" bg2="lt2" tx2="dk2" accent1="accent1" accent2="accent2" accent3="accent3" accent4="accent4" accent5="accent5" accent6="accent6" hlink="hlink" folHlink="folHlink"/>
  <p:sldLayoutIdLst>
    <p:sldLayoutId id="2147483967" r:id="rId1"/>
    <p:sldLayoutId id="2147483968" r:id="rId2"/>
    <p:sldLayoutId id="2147483969" r:id="rId3"/>
    <p:sldLayoutId id="2147483970" r:id="rId4"/>
    <p:sldLayoutId id="2147483971" r:id="rId5"/>
    <p:sldLayoutId id="2147483972" r:id="rId6"/>
    <p:sldLayoutId id="2147483973" r:id="rId7"/>
    <p:sldLayoutId id="2147483974" r:id="rId8"/>
    <p:sldLayoutId id="2147483975" r:id="rId9"/>
    <p:sldLayoutId id="2147483976" r:id="rId10"/>
    <p:sldLayoutId id="2147483977"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A87F35-D4C7-694D-AE62-0F03922A4E66}"/>
              </a:ext>
            </a:extLst>
          </p:cNvPr>
          <p:cNvPicPr>
            <a:picLocks noChangeAspect="1"/>
          </p:cNvPicPr>
          <p:nvPr/>
        </p:nvPicPr>
        <p:blipFill>
          <a:blip r:embed="rId3"/>
          <a:stretch>
            <a:fillRect/>
          </a:stretch>
        </p:blipFill>
        <p:spPr>
          <a:xfrm>
            <a:off x="4076682" y="1712424"/>
            <a:ext cx="4231009" cy="2803368"/>
          </a:xfrm>
          <a:prstGeom prst="rect">
            <a:avLst/>
          </a:prstGeom>
        </p:spPr>
      </p:pic>
    </p:spTree>
    <p:extLst>
      <p:ext uri="{BB962C8B-B14F-4D97-AF65-F5344CB8AC3E}">
        <p14:creationId xmlns:p14="http://schemas.microsoft.com/office/powerpoint/2010/main" val="244330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9F9C4-4C3D-C14E-89DC-77A6AB292C76}"/>
              </a:ext>
            </a:extLst>
          </p:cNvPr>
          <p:cNvSpPr>
            <a:spLocks noGrp="1"/>
          </p:cNvSpPr>
          <p:nvPr>
            <p:ph type="title"/>
          </p:nvPr>
        </p:nvSpPr>
        <p:spPr>
          <a:xfrm>
            <a:off x="8055428" y="457200"/>
            <a:ext cx="3898273" cy="3135086"/>
          </a:xfrm>
        </p:spPr>
        <p:txBody>
          <a:bodyPr>
            <a:normAutofit/>
          </a:bodyPr>
          <a:lstStyle/>
          <a:p>
            <a:r>
              <a:rPr lang="en-US" sz="2000" dirty="0">
                <a:solidFill>
                  <a:schemeClr val="bg1"/>
                </a:solidFill>
                <a:latin typeface="Arial" panose="020B0604020202020204" pitchFamily="34" charset="0"/>
                <a:cs typeface="Arial" panose="020B0604020202020204" pitchFamily="34" charset="0"/>
              </a:rPr>
              <a:t> </a:t>
            </a:r>
            <a:br>
              <a:rPr lang="en-US" sz="2000" dirty="0">
                <a:solidFill>
                  <a:schemeClr val="bg1"/>
                </a:solidFill>
                <a:latin typeface="Arial" panose="020B0604020202020204" pitchFamily="34" charset="0"/>
                <a:cs typeface="Arial" panose="020B0604020202020204" pitchFamily="34" charset="0"/>
              </a:rPr>
            </a:br>
            <a:r>
              <a:rPr lang="en-US" sz="2000" b="1" dirty="0">
                <a:solidFill>
                  <a:schemeClr val="bg1"/>
                </a:solidFill>
                <a:latin typeface="Arial" panose="020B0604020202020204" pitchFamily="34" charset="0"/>
                <a:cs typeface="Arial" panose="020B0604020202020204" pitchFamily="34" charset="0"/>
              </a:rPr>
              <a:t>YOU CAN’T BE </a:t>
            </a:r>
            <a:br>
              <a:rPr lang="en-US" sz="2000" b="1" dirty="0">
                <a:solidFill>
                  <a:schemeClr val="bg1"/>
                </a:solidFill>
                <a:latin typeface="Arial" panose="020B0604020202020204" pitchFamily="34" charset="0"/>
                <a:cs typeface="Arial" panose="020B0604020202020204" pitchFamily="34" charset="0"/>
              </a:rPr>
            </a:br>
            <a:r>
              <a:rPr lang="en-US" sz="2000" b="1" dirty="0">
                <a:solidFill>
                  <a:schemeClr val="bg1"/>
                </a:solidFill>
                <a:latin typeface="Arial" panose="020B0604020202020204" pitchFamily="34" charset="0"/>
                <a:cs typeface="Arial" panose="020B0604020202020204" pitchFamily="34" charset="0"/>
              </a:rPr>
              <a:t>WHAT YOU DON’T SEE.</a:t>
            </a:r>
            <a:br>
              <a:rPr lang="en-US" dirty="0">
                <a:solidFill>
                  <a:srgbClr val="173B6B"/>
                </a:solidFill>
                <a:latin typeface="Arial" panose="020B0604020202020204" pitchFamily="34" charset="0"/>
                <a:cs typeface="Arial" panose="020B0604020202020204" pitchFamily="34" charset="0"/>
              </a:rPr>
            </a:br>
            <a:endParaRPr lang="en-US" dirty="0">
              <a:solidFill>
                <a:srgbClr val="173B6B"/>
              </a:solidFill>
              <a:latin typeface="Arial" panose="020B0604020202020204" pitchFamily="34" charset="0"/>
              <a:cs typeface="Arial" panose="020B0604020202020204" pitchFamily="34" charset="0"/>
            </a:endParaRPr>
          </a:p>
        </p:txBody>
      </p:sp>
      <p:pic>
        <p:nvPicPr>
          <p:cNvPr id="18" name="Picture Placeholder 17">
            <a:extLst>
              <a:ext uri="{FF2B5EF4-FFF2-40B4-BE49-F238E27FC236}">
                <a16:creationId xmlns:a16="http://schemas.microsoft.com/office/drawing/2014/main" id="{F3FA920B-2779-4946-A4C2-D2D01F35B5E2}"/>
              </a:ext>
            </a:extLst>
          </p:cNvPr>
          <p:cNvPicPr>
            <a:picLocks noGrp="1" noChangeAspect="1"/>
          </p:cNvPicPr>
          <p:nvPr>
            <p:ph type="pic" idx="1"/>
          </p:nvPr>
        </p:nvPicPr>
        <p:blipFill>
          <a:blip r:embed="rId3"/>
          <a:srcRect l="15011" r="15011"/>
          <a:stretch>
            <a:fillRect/>
          </a:stretch>
        </p:blipFill>
        <p:spPr>
          <a:xfrm>
            <a:off x="239919" y="-1"/>
            <a:ext cx="7355586" cy="6858000"/>
          </a:xfrm>
        </p:spPr>
      </p:pic>
    </p:spTree>
    <p:extLst>
      <p:ext uri="{BB962C8B-B14F-4D97-AF65-F5344CB8AC3E}">
        <p14:creationId xmlns:p14="http://schemas.microsoft.com/office/powerpoint/2010/main" val="1608945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E43407E-2F68-484B-936E-CF354D6DAD91}"/>
              </a:ext>
            </a:extLst>
          </p:cNvPr>
          <p:cNvSpPr>
            <a:spLocks noGrp="1"/>
          </p:cNvSpPr>
          <p:nvPr>
            <p:ph idx="1"/>
          </p:nvPr>
        </p:nvSpPr>
        <p:spPr>
          <a:xfrm>
            <a:off x="2322808" y="258342"/>
            <a:ext cx="7504726" cy="752894"/>
          </a:xfrm>
        </p:spPr>
        <p:txBody>
          <a:bodyPr>
            <a:normAutofit fontScale="92500"/>
          </a:bodyPr>
          <a:lstStyle/>
          <a:p>
            <a:pPr marL="0" indent="0" algn="ctr">
              <a:buNone/>
            </a:pPr>
            <a:r>
              <a:rPr lang="en-US" sz="4400" b="1" cap="none" dirty="0">
                <a:solidFill>
                  <a:schemeClr val="accent1"/>
                </a:solidFill>
                <a:latin typeface="Arial" panose="020B0604020202020204" pitchFamily="34" charset="0"/>
                <a:cs typeface="Arial" panose="020B0604020202020204" pitchFamily="34" charset="0"/>
              </a:rPr>
              <a:t>LIVE YOUR DREAM</a:t>
            </a:r>
            <a:endParaRPr lang="en-US" sz="4400" b="1" dirty="0">
              <a:solidFill>
                <a:schemeClr val="accent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30E576B-2BE3-FB4A-86D1-2B82A4C1BC76}"/>
              </a:ext>
            </a:extLst>
          </p:cNvPr>
          <p:cNvPicPr>
            <a:picLocks noChangeAspect="1"/>
          </p:cNvPicPr>
          <p:nvPr/>
        </p:nvPicPr>
        <p:blipFill>
          <a:blip r:embed="rId3"/>
          <a:stretch>
            <a:fillRect/>
          </a:stretch>
        </p:blipFill>
        <p:spPr>
          <a:xfrm>
            <a:off x="1907723" y="1330037"/>
            <a:ext cx="8050923" cy="50318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911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35D77-EF3C-F249-B9A7-118F891B9387}"/>
              </a:ext>
            </a:extLst>
          </p:cNvPr>
          <p:cNvSpPr>
            <a:spLocks noGrp="1"/>
          </p:cNvSpPr>
          <p:nvPr>
            <p:ph type="title"/>
          </p:nvPr>
        </p:nvSpPr>
        <p:spPr/>
        <p:txBody>
          <a:bodyPr/>
          <a:lstStyle/>
          <a:p>
            <a:pPr algn="ctr"/>
            <a:r>
              <a:rPr lang="en-US" b="1" dirty="0">
                <a:solidFill>
                  <a:schemeClr val="bg1"/>
                </a:solidFill>
                <a:latin typeface="Arial" panose="020B0604020202020204" pitchFamily="34" charset="0"/>
                <a:cs typeface="Arial" panose="020B0604020202020204" pitchFamily="34" charset="0"/>
              </a:rPr>
              <a:t>A LOOK AHEAD</a:t>
            </a:r>
            <a:endParaRPr lang="en-US" dirty="0">
              <a:solidFill>
                <a:schemeClr val="bg1"/>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063DE28B-6B09-EA4E-92B8-7C306FF78DC8}"/>
              </a:ext>
            </a:extLst>
          </p:cNvPr>
          <p:cNvSpPr>
            <a:spLocks noGrp="1"/>
          </p:cNvSpPr>
          <p:nvPr>
            <p:ph idx="1"/>
          </p:nvPr>
        </p:nvSpPr>
        <p:spPr>
          <a:xfrm>
            <a:off x="1251678" y="1128451"/>
            <a:ext cx="10178322" cy="1066799"/>
          </a:xfrm>
        </p:spPr>
        <p:txBody>
          <a:bodyPr>
            <a:normAutofit/>
          </a:bodyPr>
          <a:lstStyle/>
          <a:p>
            <a:pPr marL="0" indent="0" algn="ctr">
              <a:buNone/>
            </a:pPr>
            <a:r>
              <a:rPr lang="en-US" sz="3200" dirty="0">
                <a:solidFill>
                  <a:schemeClr val="bg1"/>
                </a:solidFill>
                <a:latin typeface="Arial" panose="020B0604020202020204" pitchFamily="34" charset="0"/>
                <a:cs typeface="Arial" panose="020B0604020202020204" pitchFamily="34" charset="0"/>
              </a:rPr>
              <a:t>Demand for Female Advisors is Rising</a:t>
            </a:r>
          </a:p>
        </p:txBody>
      </p:sp>
      <p:sp>
        <p:nvSpPr>
          <p:cNvPr id="8" name="TextBox 7">
            <a:extLst>
              <a:ext uri="{FF2B5EF4-FFF2-40B4-BE49-F238E27FC236}">
                <a16:creationId xmlns:a16="http://schemas.microsoft.com/office/drawing/2014/main" id="{BC13F009-A3E2-4048-9BD0-A32AF235F8D5}"/>
              </a:ext>
            </a:extLst>
          </p:cNvPr>
          <p:cNvSpPr txBox="1"/>
          <p:nvPr/>
        </p:nvSpPr>
        <p:spPr>
          <a:xfrm>
            <a:off x="1152940" y="6060453"/>
            <a:ext cx="10487770" cy="707886"/>
          </a:xfrm>
          <a:prstGeom prst="rect">
            <a:avLst/>
          </a:prstGeom>
          <a:noFill/>
        </p:spPr>
        <p:txBody>
          <a:bodyPr wrap="square" rtlCol="0">
            <a:spAutoFit/>
          </a:bodyPr>
          <a:lstStyle/>
          <a:p>
            <a:pPr algn="just"/>
            <a:r>
              <a:rPr lang="en-US" sz="1000" dirty="0">
                <a:solidFill>
                  <a:schemeClr val="bg1">
                    <a:lumMod val="85000"/>
                  </a:schemeClr>
                </a:solidFill>
              </a:rPr>
              <a:t>About the Survey. The survey was conducted by Charles Schwab and Koski Research. The online survey was fielded between February 22 and March 9, 2016 among 1,001 affluent women investors aged 25+. All qualified women had $250,000 in investable assets and met Schwab’s criteria for being actively engaged in their lives and communities. The margin of error for the survey sample is 3.1 percentage points. Charles Schwab &amp; Co, Inc. (member SIPC) is a wholly owned subsidiary of the Charles Schwab Corporation, Koski Research is not affiliated with the Charles Schwab Corporation or it’s affiliates. Source 2016 Charles Schwab &amp; Co. Member SIPC (0616-2533)</a:t>
            </a:r>
          </a:p>
        </p:txBody>
      </p:sp>
      <p:grpSp>
        <p:nvGrpSpPr>
          <p:cNvPr id="12" name="Group 11">
            <a:extLst>
              <a:ext uri="{FF2B5EF4-FFF2-40B4-BE49-F238E27FC236}">
                <a16:creationId xmlns:a16="http://schemas.microsoft.com/office/drawing/2014/main" id="{28F8CEE5-71DD-454F-BDE5-7DE875F70A73}"/>
              </a:ext>
            </a:extLst>
          </p:cNvPr>
          <p:cNvGrpSpPr/>
          <p:nvPr/>
        </p:nvGrpSpPr>
        <p:grpSpPr>
          <a:xfrm>
            <a:off x="1730260" y="1874517"/>
            <a:ext cx="8946428" cy="4080647"/>
            <a:chOff x="1851311" y="1793233"/>
            <a:chExt cx="9124635" cy="4161931"/>
          </a:xfrm>
        </p:grpSpPr>
        <p:pic>
          <p:nvPicPr>
            <p:cNvPr id="7" name="Picture 6">
              <a:extLst>
                <a:ext uri="{FF2B5EF4-FFF2-40B4-BE49-F238E27FC236}">
                  <a16:creationId xmlns:a16="http://schemas.microsoft.com/office/drawing/2014/main" id="{C1F90ED6-C002-624F-8642-528809F79353}"/>
                </a:ext>
              </a:extLst>
            </p:cNvPr>
            <p:cNvPicPr>
              <a:picLocks noChangeAspect="1"/>
            </p:cNvPicPr>
            <p:nvPr/>
          </p:nvPicPr>
          <p:blipFill>
            <a:blip r:embed="rId3"/>
            <a:stretch>
              <a:fillRect/>
            </a:stretch>
          </p:blipFill>
          <p:spPr>
            <a:xfrm>
              <a:off x="1851311" y="1874517"/>
              <a:ext cx="8541044" cy="3938303"/>
            </a:xfrm>
            <a:prstGeom prst="rect">
              <a:avLst/>
            </a:prstGeom>
          </p:spPr>
        </p:pic>
        <p:sp>
          <p:nvSpPr>
            <p:cNvPr id="3" name="TextBox 2">
              <a:extLst>
                <a:ext uri="{FF2B5EF4-FFF2-40B4-BE49-F238E27FC236}">
                  <a16:creationId xmlns:a16="http://schemas.microsoft.com/office/drawing/2014/main" id="{3F663597-4D56-8744-B69B-27365DA340A4}"/>
                </a:ext>
              </a:extLst>
            </p:cNvPr>
            <p:cNvSpPr txBox="1"/>
            <p:nvPr/>
          </p:nvSpPr>
          <p:spPr>
            <a:xfrm>
              <a:off x="3994485" y="1793233"/>
              <a:ext cx="6397870" cy="470861"/>
            </a:xfrm>
            <a:prstGeom prst="rect">
              <a:avLst/>
            </a:prstGeom>
            <a:solidFill>
              <a:srgbClr val="0B082E"/>
            </a:solidFill>
          </p:spPr>
          <p:txBody>
            <a:bodyPr wrap="square" rtlCol="0">
              <a:spAutoFit/>
            </a:bodyPr>
            <a:lstStyle/>
            <a:p>
              <a:r>
                <a:rPr lang="en-US" sz="2400" dirty="0">
                  <a:solidFill>
                    <a:schemeClr val="accent1"/>
                  </a:solidFill>
                  <a:latin typeface="Arial" panose="020B0604020202020204" pitchFamily="34" charset="0"/>
                  <a:cs typeface="Arial" panose="020B0604020202020204" pitchFamily="34" charset="0"/>
                </a:rPr>
                <a:t>Do You Prefer Female Financial Advisors?</a:t>
              </a:r>
            </a:p>
          </p:txBody>
        </p:sp>
        <p:sp>
          <p:nvSpPr>
            <p:cNvPr id="9" name="TextBox 8">
              <a:extLst>
                <a:ext uri="{FF2B5EF4-FFF2-40B4-BE49-F238E27FC236}">
                  <a16:creationId xmlns:a16="http://schemas.microsoft.com/office/drawing/2014/main" id="{D1654CA8-3FB8-724C-8EB7-86076B74371C}"/>
                </a:ext>
              </a:extLst>
            </p:cNvPr>
            <p:cNvSpPr txBox="1"/>
            <p:nvPr/>
          </p:nvSpPr>
          <p:spPr>
            <a:xfrm>
              <a:off x="4578076" y="2368266"/>
              <a:ext cx="6397870" cy="815608"/>
            </a:xfrm>
            <a:prstGeom prst="rect">
              <a:avLst/>
            </a:prstGeom>
            <a:solidFill>
              <a:srgbClr val="0B082E"/>
            </a:solidFill>
          </p:spPr>
          <p:txBody>
            <a:bodyPr wrap="square" rtlCol="0">
              <a:spAutoFit/>
            </a:bodyPr>
            <a:lstStyle/>
            <a:p>
              <a:r>
                <a:rPr lang="en-US" dirty="0">
                  <a:solidFill>
                    <a:schemeClr val="accent1"/>
                  </a:solidFill>
                  <a:latin typeface="Arial" panose="020B0604020202020204" pitchFamily="34" charset="0"/>
                  <a:cs typeface="Arial" panose="020B0604020202020204" pitchFamily="34" charset="0"/>
                </a:rPr>
                <a:t>Currently Have a Female Advisor</a:t>
              </a:r>
            </a:p>
            <a:p>
              <a:endParaRPr lang="en-US" sz="1000" dirty="0">
                <a:solidFill>
                  <a:schemeClr val="accent1"/>
                </a:solidFill>
                <a:latin typeface="Arial" panose="020B0604020202020204" pitchFamily="34" charset="0"/>
                <a:cs typeface="Arial" panose="020B0604020202020204" pitchFamily="34" charset="0"/>
              </a:endParaRPr>
            </a:p>
            <a:p>
              <a:r>
                <a:rPr lang="en-US" dirty="0">
                  <a:solidFill>
                    <a:schemeClr val="accent1"/>
                  </a:solidFill>
                  <a:latin typeface="Arial" panose="020B0604020202020204" pitchFamily="34" charset="0"/>
                  <a:cs typeface="Arial" panose="020B0604020202020204" pitchFamily="34" charset="0"/>
                </a:rPr>
                <a:t>Think a Female Advisor is Ideal</a:t>
              </a:r>
            </a:p>
          </p:txBody>
        </p:sp>
        <p:sp>
          <p:nvSpPr>
            <p:cNvPr id="11" name="TextBox 10">
              <a:extLst>
                <a:ext uri="{FF2B5EF4-FFF2-40B4-BE49-F238E27FC236}">
                  <a16:creationId xmlns:a16="http://schemas.microsoft.com/office/drawing/2014/main" id="{49BAFC3E-5403-8D42-82C5-CBDB8B829EB9}"/>
                </a:ext>
              </a:extLst>
            </p:cNvPr>
            <p:cNvSpPr txBox="1"/>
            <p:nvPr/>
          </p:nvSpPr>
          <p:spPr>
            <a:xfrm>
              <a:off x="1851311" y="5555054"/>
              <a:ext cx="7924456" cy="400110"/>
            </a:xfrm>
            <a:prstGeom prst="rect">
              <a:avLst/>
            </a:prstGeom>
            <a:solidFill>
              <a:srgbClr val="0B082E"/>
            </a:solidFill>
          </p:spPr>
          <p:txBody>
            <a:bodyPr wrap="square" rtlCol="0">
              <a:spAutoFit/>
            </a:bodyPr>
            <a:lstStyle/>
            <a:p>
              <a:pPr algn="ctr"/>
              <a:r>
                <a:rPr lang="en-US" sz="2000" dirty="0">
                  <a:solidFill>
                    <a:schemeClr val="accent1"/>
                  </a:solidFill>
                  <a:latin typeface="Gotham Narrow Medium" pitchFamily="2" charset="0"/>
                </a:rPr>
                <a:t>Millennials  	Generation X  	    Baby Boomers         Mature</a:t>
              </a:r>
            </a:p>
          </p:txBody>
        </p:sp>
      </p:grpSp>
    </p:spTree>
    <p:extLst>
      <p:ext uri="{BB962C8B-B14F-4D97-AF65-F5344CB8AC3E}">
        <p14:creationId xmlns:p14="http://schemas.microsoft.com/office/powerpoint/2010/main" val="352090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4EB4378E-96FE-A34C-89BB-DF5C2B64C68B}"/>
              </a:ext>
            </a:extLst>
          </p:cNvPr>
          <p:cNvSpPr txBox="1">
            <a:spLocks/>
          </p:cNvSpPr>
          <p:nvPr/>
        </p:nvSpPr>
        <p:spPr>
          <a:xfrm>
            <a:off x="1123859" y="243547"/>
            <a:ext cx="10178322" cy="106679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3200" dirty="0">
                <a:solidFill>
                  <a:schemeClr val="bg1"/>
                </a:solidFill>
                <a:latin typeface="Arial" panose="020B0604020202020204" pitchFamily="34" charset="0"/>
                <a:cs typeface="Arial" panose="020B0604020202020204" pitchFamily="34" charset="0"/>
              </a:rPr>
              <a:t>Which Steps Show an Advisory Firm is Committed to Retaining and Advancing Women?</a:t>
            </a:r>
          </a:p>
        </p:txBody>
      </p:sp>
      <p:sp>
        <p:nvSpPr>
          <p:cNvPr id="7" name="TextBox 6">
            <a:extLst>
              <a:ext uri="{FF2B5EF4-FFF2-40B4-BE49-F238E27FC236}">
                <a16:creationId xmlns:a16="http://schemas.microsoft.com/office/drawing/2014/main" id="{4117BA69-7DD1-A744-93F6-9D67DC346EC4}"/>
              </a:ext>
            </a:extLst>
          </p:cNvPr>
          <p:cNvSpPr txBox="1"/>
          <p:nvPr/>
        </p:nvSpPr>
        <p:spPr>
          <a:xfrm>
            <a:off x="547125" y="6468727"/>
            <a:ext cx="9940413" cy="261610"/>
          </a:xfrm>
          <a:prstGeom prst="rect">
            <a:avLst/>
          </a:prstGeom>
          <a:noFill/>
        </p:spPr>
        <p:txBody>
          <a:bodyPr wrap="square" rtlCol="0">
            <a:spAutoFit/>
          </a:bodyPr>
          <a:lstStyle/>
          <a:p>
            <a:pPr algn="r"/>
            <a:r>
              <a:rPr lang="en-US" sz="1100" dirty="0">
                <a:solidFill>
                  <a:schemeClr val="accent1"/>
                </a:solidFill>
                <a:latin typeface="Arial" panose="020B0604020202020204" pitchFamily="34" charset="0"/>
                <a:cs typeface="Arial" panose="020B0604020202020204" pitchFamily="34" charset="0"/>
              </a:rPr>
              <a:t>source: Financial Advisor Magazine’s 2018 Survey, Your Thoughts on Women in the Profession</a:t>
            </a:r>
          </a:p>
        </p:txBody>
      </p:sp>
      <p:grpSp>
        <p:nvGrpSpPr>
          <p:cNvPr id="3" name="Group 2">
            <a:extLst>
              <a:ext uri="{FF2B5EF4-FFF2-40B4-BE49-F238E27FC236}">
                <a16:creationId xmlns:a16="http://schemas.microsoft.com/office/drawing/2014/main" id="{0D0A985B-C1F9-F14D-A59E-99BC73A6587C}"/>
              </a:ext>
            </a:extLst>
          </p:cNvPr>
          <p:cNvGrpSpPr/>
          <p:nvPr/>
        </p:nvGrpSpPr>
        <p:grpSpPr>
          <a:xfrm>
            <a:off x="1673496" y="654214"/>
            <a:ext cx="8779797" cy="5892012"/>
            <a:chOff x="1361768" y="687464"/>
            <a:chExt cx="8779797" cy="5892012"/>
          </a:xfrm>
        </p:grpSpPr>
        <p:pic>
          <p:nvPicPr>
            <p:cNvPr id="9" name="Picture 8">
              <a:extLst>
                <a:ext uri="{FF2B5EF4-FFF2-40B4-BE49-F238E27FC236}">
                  <a16:creationId xmlns:a16="http://schemas.microsoft.com/office/drawing/2014/main" id="{9AF563F4-A932-1A4F-955F-D4D81BDC1B79}"/>
                </a:ext>
              </a:extLst>
            </p:cNvPr>
            <p:cNvPicPr>
              <a:picLocks noChangeAspect="1"/>
            </p:cNvPicPr>
            <p:nvPr/>
          </p:nvPicPr>
          <p:blipFill>
            <a:blip r:embed="rId3"/>
            <a:stretch>
              <a:fillRect/>
            </a:stretch>
          </p:blipFill>
          <p:spPr>
            <a:xfrm>
              <a:off x="1361768" y="687464"/>
              <a:ext cx="8779797" cy="5892012"/>
            </a:xfrm>
            <a:prstGeom prst="rect">
              <a:avLst/>
            </a:prstGeom>
          </p:spPr>
        </p:pic>
        <p:sp>
          <p:nvSpPr>
            <p:cNvPr id="6" name="TextBox 5">
              <a:extLst>
                <a:ext uri="{FF2B5EF4-FFF2-40B4-BE49-F238E27FC236}">
                  <a16:creationId xmlns:a16="http://schemas.microsoft.com/office/drawing/2014/main" id="{FC570B41-5E4B-904F-AE5C-CFF7DAC0B53E}"/>
                </a:ext>
              </a:extLst>
            </p:cNvPr>
            <p:cNvSpPr txBox="1"/>
            <p:nvPr/>
          </p:nvSpPr>
          <p:spPr>
            <a:xfrm>
              <a:off x="1361768" y="2269310"/>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Efforts to eliminate bias in performance reviews and promotions</a:t>
              </a:r>
            </a:p>
          </p:txBody>
        </p:sp>
        <p:sp>
          <p:nvSpPr>
            <p:cNvPr id="8" name="TextBox 7">
              <a:extLst>
                <a:ext uri="{FF2B5EF4-FFF2-40B4-BE49-F238E27FC236}">
                  <a16:creationId xmlns:a16="http://schemas.microsoft.com/office/drawing/2014/main" id="{9CE8FBAF-454E-814B-AFB1-EF5C0333F9F2}"/>
                </a:ext>
              </a:extLst>
            </p:cNvPr>
            <p:cNvSpPr txBox="1"/>
            <p:nvPr/>
          </p:nvSpPr>
          <p:spPr>
            <a:xfrm>
              <a:off x="1361768" y="1572771"/>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Flexible work schedules</a:t>
              </a:r>
            </a:p>
          </p:txBody>
        </p:sp>
        <p:sp>
          <p:nvSpPr>
            <p:cNvPr id="10" name="TextBox 9">
              <a:extLst>
                <a:ext uri="{FF2B5EF4-FFF2-40B4-BE49-F238E27FC236}">
                  <a16:creationId xmlns:a16="http://schemas.microsoft.com/office/drawing/2014/main" id="{081EEEEE-BAD2-934C-BE26-E7512E01A05F}"/>
                </a:ext>
              </a:extLst>
            </p:cNvPr>
            <p:cNvSpPr txBox="1"/>
            <p:nvPr/>
          </p:nvSpPr>
          <p:spPr>
            <a:xfrm>
              <a:off x="1361768" y="2988375"/>
              <a:ext cx="8756127"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Efforts to close pay disparity between women and men with same experience/job responsibility</a:t>
              </a:r>
            </a:p>
          </p:txBody>
        </p:sp>
        <p:sp>
          <p:nvSpPr>
            <p:cNvPr id="11" name="TextBox 10">
              <a:extLst>
                <a:ext uri="{FF2B5EF4-FFF2-40B4-BE49-F238E27FC236}">
                  <a16:creationId xmlns:a16="http://schemas.microsoft.com/office/drawing/2014/main" id="{37F6E8FC-311B-2E44-A86E-99456DD30646}"/>
                </a:ext>
              </a:extLst>
            </p:cNvPr>
            <p:cNvSpPr txBox="1"/>
            <p:nvPr/>
          </p:nvSpPr>
          <p:spPr>
            <a:xfrm>
              <a:off x="1361768" y="3666720"/>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More networking opportunities for women</a:t>
              </a:r>
            </a:p>
          </p:txBody>
        </p:sp>
        <p:sp>
          <p:nvSpPr>
            <p:cNvPr id="12" name="TextBox 11">
              <a:extLst>
                <a:ext uri="{FF2B5EF4-FFF2-40B4-BE49-F238E27FC236}">
                  <a16:creationId xmlns:a16="http://schemas.microsoft.com/office/drawing/2014/main" id="{99206FEF-8028-2C43-ADE4-D4C68E5AF45F}"/>
                </a:ext>
              </a:extLst>
            </p:cNvPr>
            <p:cNvSpPr txBox="1"/>
            <p:nvPr/>
          </p:nvSpPr>
          <p:spPr>
            <a:xfrm>
              <a:off x="1361768" y="4366066"/>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Executive coaching programs for women</a:t>
              </a:r>
            </a:p>
          </p:txBody>
        </p:sp>
        <p:sp>
          <p:nvSpPr>
            <p:cNvPr id="13" name="TextBox 12">
              <a:extLst>
                <a:ext uri="{FF2B5EF4-FFF2-40B4-BE49-F238E27FC236}">
                  <a16:creationId xmlns:a16="http://schemas.microsoft.com/office/drawing/2014/main" id="{5018C9B9-0513-8642-9D01-A01466CECEB6}"/>
                </a:ext>
              </a:extLst>
            </p:cNvPr>
            <p:cNvSpPr txBox="1"/>
            <p:nvPr/>
          </p:nvSpPr>
          <p:spPr>
            <a:xfrm>
              <a:off x="1361768" y="5075696"/>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Clear requirements and time frame for career advancement</a:t>
              </a:r>
            </a:p>
          </p:txBody>
        </p:sp>
        <p:sp>
          <p:nvSpPr>
            <p:cNvPr id="14" name="TextBox 13">
              <a:extLst>
                <a:ext uri="{FF2B5EF4-FFF2-40B4-BE49-F238E27FC236}">
                  <a16:creationId xmlns:a16="http://schemas.microsoft.com/office/drawing/2014/main" id="{74C2F46F-6B55-CE4B-9D67-2F6FD4EB9B34}"/>
                </a:ext>
              </a:extLst>
            </p:cNvPr>
            <p:cNvSpPr txBox="1"/>
            <p:nvPr/>
          </p:nvSpPr>
          <p:spPr>
            <a:xfrm>
              <a:off x="1361768" y="5783457"/>
              <a:ext cx="6397870" cy="338554"/>
            </a:xfrm>
            <a:prstGeom prst="rect">
              <a:avLst/>
            </a:prstGeom>
            <a:solidFill>
              <a:srgbClr val="0B082E"/>
            </a:solidFill>
          </p:spPr>
          <p:txBody>
            <a:bodyPr wrap="square" rtlCol="0">
              <a:spAutoFit/>
            </a:bodyPr>
            <a:lstStyle/>
            <a:p>
              <a:r>
                <a:rPr lang="en-US" sz="1600" dirty="0">
                  <a:solidFill>
                    <a:schemeClr val="accent1"/>
                  </a:solidFill>
                  <a:latin typeface="Arial" panose="020B0604020202020204" pitchFamily="34" charset="0"/>
                  <a:cs typeface="Arial" panose="020B0604020202020204" pitchFamily="34" charset="0"/>
                </a:rPr>
                <a:t>Outspoken support of women by male leaders</a:t>
              </a:r>
            </a:p>
          </p:txBody>
        </p:sp>
      </p:grpSp>
    </p:spTree>
    <p:extLst>
      <p:ext uri="{BB962C8B-B14F-4D97-AF65-F5344CB8AC3E}">
        <p14:creationId xmlns:p14="http://schemas.microsoft.com/office/powerpoint/2010/main" val="47748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4E7DFCF-B2C5-5E48-B3FA-F2D0735FB9F8}"/>
              </a:ext>
            </a:extLst>
          </p:cNvPr>
          <p:cNvPicPr>
            <a:picLocks noChangeAspect="1"/>
          </p:cNvPicPr>
          <p:nvPr/>
        </p:nvPicPr>
        <p:blipFill>
          <a:blip r:embed="rId3"/>
          <a:stretch>
            <a:fillRect/>
          </a:stretch>
        </p:blipFill>
        <p:spPr>
          <a:xfrm>
            <a:off x="2457895" y="1030776"/>
            <a:ext cx="7247569" cy="558787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p:spPr>
      </p:pic>
      <p:sp>
        <p:nvSpPr>
          <p:cNvPr id="3" name="Text Placeholder 2">
            <a:extLst>
              <a:ext uri="{FF2B5EF4-FFF2-40B4-BE49-F238E27FC236}">
                <a16:creationId xmlns:a16="http://schemas.microsoft.com/office/drawing/2014/main" id="{AE43407E-2F68-484B-936E-CF354D6DAD91}"/>
              </a:ext>
            </a:extLst>
          </p:cNvPr>
          <p:cNvSpPr>
            <a:spLocks noGrp="1"/>
          </p:cNvSpPr>
          <p:nvPr>
            <p:ph idx="1"/>
          </p:nvPr>
        </p:nvSpPr>
        <p:spPr>
          <a:xfrm>
            <a:off x="2322808" y="258342"/>
            <a:ext cx="7504726" cy="752894"/>
          </a:xfrm>
        </p:spPr>
        <p:txBody>
          <a:bodyPr>
            <a:normAutofit fontScale="70000" lnSpcReduction="20000"/>
          </a:bodyPr>
          <a:lstStyle/>
          <a:p>
            <a:pPr marL="0" indent="0" algn="ctr">
              <a:buNone/>
            </a:pPr>
            <a:r>
              <a:rPr lang="en-US" sz="4400" cap="none" dirty="0">
                <a:solidFill>
                  <a:schemeClr val="accent1"/>
                </a:solidFill>
                <a:latin typeface="Arial" panose="020B0604020202020204" pitchFamily="34" charset="0"/>
                <a:cs typeface="Arial" panose="020B0604020202020204" pitchFamily="34" charset="0"/>
              </a:rPr>
              <a:t>WWW.WOMENSLEADALLIANCE.ORG</a:t>
            </a:r>
            <a:endParaRPr lang="en-US" sz="4400" dirty="0">
              <a:solidFill>
                <a:schemeClr val="accen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9419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A87F35-D4C7-694D-AE62-0F03922A4E66}"/>
              </a:ext>
            </a:extLst>
          </p:cNvPr>
          <p:cNvPicPr>
            <a:picLocks noChangeAspect="1"/>
          </p:cNvPicPr>
          <p:nvPr/>
        </p:nvPicPr>
        <p:blipFill>
          <a:blip r:embed="rId3"/>
          <a:stretch>
            <a:fillRect/>
          </a:stretch>
        </p:blipFill>
        <p:spPr>
          <a:xfrm>
            <a:off x="4076682" y="1712424"/>
            <a:ext cx="4231009" cy="2803368"/>
          </a:xfrm>
          <a:prstGeom prst="rect">
            <a:avLst/>
          </a:prstGeom>
        </p:spPr>
      </p:pic>
    </p:spTree>
    <p:extLst>
      <p:ext uri="{BB962C8B-B14F-4D97-AF65-F5344CB8AC3E}">
        <p14:creationId xmlns:p14="http://schemas.microsoft.com/office/powerpoint/2010/main" val="435695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2F8A4BA9-1B75-E647-9B9F-B2DBAC035090}"/>
              </a:ext>
            </a:extLst>
          </p:cNvPr>
          <p:cNvPicPr>
            <a:picLocks noGrp="1" noChangeAspect="1"/>
          </p:cNvPicPr>
          <p:nvPr>
            <p:ph type="pic" idx="1"/>
          </p:nvPr>
        </p:nvPicPr>
        <p:blipFill>
          <a:blip r:embed="rId3"/>
          <a:srcRect l="14233" r="14233"/>
          <a:stretch>
            <a:fillRect/>
          </a:stretch>
        </p:blipFill>
        <p:spPr/>
      </p:pic>
      <p:sp>
        <p:nvSpPr>
          <p:cNvPr id="2" name="Title 1">
            <a:extLst>
              <a:ext uri="{FF2B5EF4-FFF2-40B4-BE49-F238E27FC236}">
                <a16:creationId xmlns:a16="http://schemas.microsoft.com/office/drawing/2014/main" id="{0835496D-955D-D84D-866E-32AAB413D202}"/>
              </a:ext>
            </a:extLst>
          </p:cNvPr>
          <p:cNvSpPr>
            <a:spLocks noGrp="1"/>
          </p:cNvSpPr>
          <p:nvPr>
            <p:ph type="title"/>
          </p:nvPr>
        </p:nvSpPr>
        <p:spPr>
          <a:xfrm>
            <a:off x="8416541" y="3672347"/>
            <a:ext cx="3092117" cy="1196670"/>
          </a:xfrm>
        </p:spPr>
        <p:txBody>
          <a:bodyPr>
            <a:normAutofit fontScale="90000"/>
          </a:bodyPr>
          <a:lstStyle/>
          <a:p>
            <a:pPr algn="ctr"/>
            <a:r>
              <a:rPr lang="en-US" sz="3100" cap="none" spc="300" dirty="0">
                <a:latin typeface="Arial" panose="020B0604020202020204" pitchFamily="34" charset="0"/>
                <a:cs typeface="Arial" panose="020B0604020202020204" pitchFamily="34" charset="0"/>
              </a:rPr>
              <a:t>A GROUP OF SUCCESSFUL CERTIFIED FINANCIAL PLANNERS GATHERED IN CHICAGO</a:t>
            </a:r>
            <a:br>
              <a:rPr lang="en-US" cap="none" spc="300" dirty="0">
                <a:latin typeface="Arial" panose="020B0604020202020204" pitchFamily="34" charset="0"/>
                <a:cs typeface="Arial" panose="020B0604020202020204" pitchFamily="34" charset="0"/>
              </a:rPr>
            </a:br>
            <a:endParaRPr lang="en-US" cap="none" spc="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806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496D-955D-D84D-866E-32AAB413D202}"/>
              </a:ext>
            </a:extLst>
          </p:cNvPr>
          <p:cNvSpPr>
            <a:spLocks noGrp="1"/>
          </p:cNvSpPr>
          <p:nvPr>
            <p:ph type="title"/>
          </p:nvPr>
        </p:nvSpPr>
        <p:spPr>
          <a:xfrm>
            <a:off x="8416541" y="3672347"/>
            <a:ext cx="3254528" cy="1196670"/>
          </a:xfrm>
        </p:spPr>
        <p:txBody>
          <a:bodyPr>
            <a:normAutofit fontScale="90000"/>
          </a:bodyPr>
          <a:lstStyle/>
          <a:p>
            <a:pPr algn="ctr"/>
            <a:r>
              <a:rPr lang="en-US" sz="3100" cap="none" spc="300" dirty="0">
                <a:latin typeface="Arial" panose="020B0604020202020204" pitchFamily="34" charset="0"/>
                <a:cs typeface="Arial" panose="020B0604020202020204" pitchFamily="34" charset="0"/>
              </a:rPr>
              <a:t>THE WOMEN’S LEADERSHIP ALLIANCE WAS BORN.</a:t>
            </a:r>
            <a:endParaRPr lang="en-US" cap="none" spc="300" dirty="0">
              <a:latin typeface="Arial" panose="020B0604020202020204" pitchFamily="34" charset="0"/>
              <a:cs typeface="Arial" panose="020B0604020202020204" pitchFamily="34" charset="0"/>
            </a:endParaRPr>
          </a:p>
        </p:txBody>
      </p:sp>
      <p:sp>
        <p:nvSpPr>
          <p:cNvPr id="4" name="Picture Placeholder 3">
            <a:extLst>
              <a:ext uri="{FF2B5EF4-FFF2-40B4-BE49-F238E27FC236}">
                <a16:creationId xmlns:a16="http://schemas.microsoft.com/office/drawing/2014/main" id="{4C045F0D-FA5D-B44D-AF52-CE2CFDCD208A}"/>
              </a:ext>
            </a:extLst>
          </p:cNvPr>
          <p:cNvSpPr>
            <a:spLocks noGrp="1"/>
          </p:cNvSpPr>
          <p:nvPr>
            <p:ph type="pic" idx="1"/>
          </p:nvPr>
        </p:nvSpPr>
        <p:spPr/>
      </p:sp>
      <p:pic>
        <p:nvPicPr>
          <p:cNvPr id="6" name="Picture Placeholder 5">
            <a:extLst>
              <a:ext uri="{FF2B5EF4-FFF2-40B4-BE49-F238E27FC236}">
                <a16:creationId xmlns:a16="http://schemas.microsoft.com/office/drawing/2014/main" id="{23D89B59-BEDF-7F45-B586-ED49962EE32F}"/>
              </a:ext>
            </a:extLst>
          </p:cNvPr>
          <p:cNvPicPr>
            <a:picLocks noChangeAspect="1"/>
          </p:cNvPicPr>
          <p:nvPr/>
        </p:nvPicPr>
        <p:blipFill>
          <a:blip r:embed="rId3"/>
          <a:srcRect l="14408" r="14408"/>
          <a:stretch>
            <a:fillRect/>
          </a:stretch>
        </p:blipFill>
        <p:spPr>
          <a:xfrm>
            <a:off x="283464" y="-1"/>
            <a:ext cx="7355585" cy="6857999"/>
          </a:xfrm>
          <a:prstGeom prst="rect">
            <a:avLst/>
          </a:prstGeom>
        </p:spPr>
      </p:pic>
    </p:spTree>
    <p:extLst>
      <p:ext uri="{BB962C8B-B14F-4D97-AF65-F5344CB8AC3E}">
        <p14:creationId xmlns:p14="http://schemas.microsoft.com/office/powerpoint/2010/main" val="897224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082E"/>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C2EE7A9-98A5-784C-9DAC-76D8DF28913F}"/>
              </a:ext>
            </a:extLst>
          </p:cNvPr>
          <p:cNvPicPr>
            <a:picLocks noChangeAspect="1"/>
          </p:cNvPicPr>
          <p:nvPr/>
        </p:nvPicPr>
        <p:blipFill>
          <a:blip r:embed="rId3"/>
          <a:stretch>
            <a:fillRect/>
          </a:stretch>
        </p:blipFill>
        <p:spPr>
          <a:xfrm>
            <a:off x="2245940" y="1142128"/>
            <a:ext cx="7946136" cy="4570247"/>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8025E5B6-4AC8-3C4E-BA62-768F782CDACA}"/>
              </a:ext>
            </a:extLst>
          </p:cNvPr>
          <p:cNvPicPr>
            <a:picLocks noChangeAspect="1"/>
          </p:cNvPicPr>
          <p:nvPr/>
        </p:nvPicPr>
        <p:blipFill>
          <a:blip r:embed="rId4"/>
          <a:stretch>
            <a:fillRect/>
          </a:stretch>
        </p:blipFill>
        <p:spPr>
          <a:xfrm>
            <a:off x="2245940" y="1142128"/>
            <a:ext cx="7946136" cy="45702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73992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C4FB-C3D4-0046-8FAE-F10BB70F8DAD}"/>
              </a:ext>
            </a:extLst>
          </p:cNvPr>
          <p:cNvSpPr>
            <a:spLocks noGrp="1"/>
          </p:cNvSpPr>
          <p:nvPr>
            <p:ph type="title"/>
          </p:nvPr>
        </p:nvSpPr>
        <p:spPr>
          <a:xfrm>
            <a:off x="2819400" y="936172"/>
            <a:ext cx="8904514" cy="914400"/>
          </a:xfrm>
        </p:spPr>
        <p:txBody>
          <a:bodyPr>
            <a:noAutofit/>
          </a:bodyPr>
          <a:lstStyle/>
          <a:p>
            <a:r>
              <a:rPr lang="en-US" sz="5100" b="1" spc="300" dirty="0">
                <a:solidFill>
                  <a:schemeClr val="tx1"/>
                </a:solidFill>
                <a:latin typeface="Arial" panose="020B0604020202020204" pitchFamily="34" charset="0"/>
                <a:cs typeface="Arial" panose="020B0604020202020204" pitchFamily="34" charset="0"/>
              </a:rPr>
              <a:t>CHANGING THE CONVERSATION</a:t>
            </a:r>
            <a:endParaRPr lang="en-US" sz="5100" spc="300"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D3DA8AD-84A2-6B40-8772-A4250E3EA207}"/>
              </a:ext>
            </a:extLst>
          </p:cNvPr>
          <p:cNvSpPr>
            <a:spLocks noGrp="1"/>
          </p:cNvSpPr>
          <p:nvPr>
            <p:ph type="body" idx="1"/>
          </p:nvPr>
        </p:nvSpPr>
        <p:spPr>
          <a:xfrm>
            <a:off x="3395836" y="2321734"/>
            <a:ext cx="7751642" cy="968876"/>
          </a:xfrm>
        </p:spPr>
        <p:txBody>
          <a:bodyPr>
            <a:normAutofit/>
          </a:bodyPr>
          <a:lstStyle/>
          <a:p>
            <a:r>
              <a:rPr lang="en-US" sz="3600" cap="none" dirty="0">
                <a:solidFill>
                  <a:schemeClr val="tx1"/>
                </a:solidFill>
                <a:latin typeface="Arial" panose="020B0604020202020204" pitchFamily="34" charset="0"/>
                <a:cs typeface="Arial" panose="020B0604020202020204" pitchFamily="34" charset="0"/>
              </a:rPr>
              <a:t>COMMON PERCEPTION #1 </a:t>
            </a:r>
          </a:p>
        </p:txBody>
      </p:sp>
      <p:sp>
        <p:nvSpPr>
          <p:cNvPr id="5" name="TextBox 4">
            <a:extLst>
              <a:ext uri="{FF2B5EF4-FFF2-40B4-BE49-F238E27FC236}">
                <a16:creationId xmlns:a16="http://schemas.microsoft.com/office/drawing/2014/main" id="{0A4317A9-F5F0-E843-9E67-7FE1D86A1ADF}"/>
              </a:ext>
            </a:extLst>
          </p:cNvPr>
          <p:cNvSpPr txBox="1"/>
          <p:nvPr/>
        </p:nvSpPr>
        <p:spPr>
          <a:xfrm>
            <a:off x="3159579" y="3761772"/>
            <a:ext cx="4924413" cy="1569660"/>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Financial industry</a:t>
            </a:r>
          </a:p>
          <a:p>
            <a:r>
              <a:rPr lang="en-US" sz="3200" dirty="0">
                <a:latin typeface="Arial" panose="020B0604020202020204" pitchFamily="34" charset="0"/>
                <a:cs typeface="Arial" panose="020B0604020202020204" pitchFamily="34" charset="0"/>
              </a:rPr>
              <a:t>gets a lot of bad press. </a:t>
            </a:r>
          </a:p>
          <a:p>
            <a:endParaRPr lang="en-US" sz="32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331FDB09-C1B0-F74A-ACAF-01682ACBFC04}"/>
              </a:ext>
            </a:extLst>
          </p:cNvPr>
          <p:cNvPicPr>
            <a:picLocks noChangeAspect="1"/>
          </p:cNvPicPr>
          <p:nvPr/>
        </p:nvPicPr>
        <p:blipFill>
          <a:blip r:embed="rId3"/>
          <a:stretch>
            <a:fillRect/>
          </a:stretch>
        </p:blipFill>
        <p:spPr>
          <a:xfrm>
            <a:off x="7823662" y="3606493"/>
            <a:ext cx="3564775" cy="2376516"/>
          </a:xfrm>
          <a:prstGeom prst="rect">
            <a:avLst/>
          </a:prstGeom>
          <a:ln w="28575">
            <a:solidFill>
              <a:schemeClr val="tx1"/>
            </a:solidFill>
          </a:ln>
        </p:spPr>
      </p:pic>
    </p:spTree>
    <p:extLst>
      <p:ext uri="{BB962C8B-B14F-4D97-AF65-F5344CB8AC3E}">
        <p14:creationId xmlns:p14="http://schemas.microsoft.com/office/powerpoint/2010/main" val="378615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C4FB-C3D4-0046-8FAE-F10BB70F8DAD}"/>
              </a:ext>
            </a:extLst>
          </p:cNvPr>
          <p:cNvSpPr>
            <a:spLocks noGrp="1"/>
          </p:cNvSpPr>
          <p:nvPr>
            <p:ph type="title"/>
          </p:nvPr>
        </p:nvSpPr>
        <p:spPr>
          <a:xfrm>
            <a:off x="2819400" y="936172"/>
            <a:ext cx="8904514" cy="914400"/>
          </a:xfrm>
        </p:spPr>
        <p:txBody>
          <a:bodyPr>
            <a:noAutofit/>
          </a:bodyPr>
          <a:lstStyle/>
          <a:p>
            <a:r>
              <a:rPr lang="en-US" sz="5100" b="1" spc="300" dirty="0">
                <a:solidFill>
                  <a:schemeClr val="tx1"/>
                </a:solidFill>
                <a:latin typeface="Arial" panose="020B0604020202020204" pitchFamily="34" charset="0"/>
                <a:cs typeface="Arial" panose="020B0604020202020204" pitchFamily="34" charset="0"/>
              </a:rPr>
              <a:t>CHANGING THE CONVERSATION</a:t>
            </a:r>
            <a:endParaRPr lang="en-US" sz="5100" spc="300"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D3DA8AD-84A2-6B40-8772-A4250E3EA207}"/>
              </a:ext>
            </a:extLst>
          </p:cNvPr>
          <p:cNvSpPr>
            <a:spLocks noGrp="1"/>
          </p:cNvSpPr>
          <p:nvPr>
            <p:ph type="body" idx="1"/>
          </p:nvPr>
        </p:nvSpPr>
        <p:spPr>
          <a:xfrm>
            <a:off x="4426305" y="2194833"/>
            <a:ext cx="7297609" cy="968876"/>
          </a:xfrm>
        </p:spPr>
        <p:txBody>
          <a:bodyPr>
            <a:normAutofit/>
          </a:bodyPr>
          <a:lstStyle/>
          <a:p>
            <a:r>
              <a:rPr lang="en-US" sz="3600" cap="none" dirty="0">
                <a:solidFill>
                  <a:schemeClr val="tx1"/>
                </a:solidFill>
                <a:latin typeface="Arial" panose="020B0604020202020204" pitchFamily="34" charset="0"/>
                <a:cs typeface="Arial" panose="020B0604020202020204" pitchFamily="34" charset="0"/>
              </a:rPr>
              <a:t>COMMON PERCEPTION #2 </a:t>
            </a:r>
          </a:p>
        </p:txBody>
      </p:sp>
      <p:sp>
        <p:nvSpPr>
          <p:cNvPr id="5" name="TextBox 4">
            <a:extLst>
              <a:ext uri="{FF2B5EF4-FFF2-40B4-BE49-F238E27FC236}">
                <a16:creationId xmlns:a16="http://schemas.microsoft.com/office/drawing/2014/main" id="{0A4317A9-F5F0-E843-9E67-7FE1D86A1ADF}"/>
              </a:ext>
            </a:extLst>
          </p:cNvPr>
          <p:cNvSpPr txBox="1"/>
          <p:nvPr/>
        </p:nvSpPr>
        <p:spPr>
          <a:xfrm>
            <a:off x="7271656" y="3773978"/>
            <a:ext cx="4332911" cy="1569660"/>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Some women think “I’m not technically qualified for the job.”</a:t>
            </a:r>
          </a:p>
        </p:txBody>
      </p:sp>
      <p:pic>
        <p:nvPicPr>
          <p:cNvPr id="9" name="Picture 8">
            <a:extLst>
              <a:ext uri="{FF2B5EF4-FFF2-40B4-BE49-F238E27FC236}">
                <a16:creationId xmlns:a16="http://schemas.microsoft.com/office/drawing/2014/main" id="{DB806283-7467-2142-AC76-B706840733E3}"/>
              </a:ext>
            </a:extLst>
          </p:cNvPr>
          <p:cNvPicPr>
            <a:picLocks noChangeAspect="1"/>
          </p:cNvPicPr>
          <p:nvPr/>
        </p:nvPicPr>
        <p:blipFill>
          <a:blip r:embed="rId3"/>
          <a:stretch>
            <a:fillRect/>
          </a:stretch>
        </p:blipFill>
        <p:spPr>
          <a:xfrm>
            <a:off x="3499414" y="3507970"/>
            <a:ext cx="3310313" cy="2206876"/>
          </a:xfrm>
          <a:prstGeom prst="rect">
            <a:avLst/>
          </a:prstGeom>
          <a:ln w="28575">
            <a:solidFill>
              <a:schemeClr val="tx1"/>
            </a:solidFill>
          </a:ln>
        </p:spPr>
      </p:pic>
    </p:spTree>
    <p:extLst>
      <p:ext uri="{BB962C8B-B14F-4D97-AF65-F5344CB8AC3E}">
        <p14:creationId xmlns:p14="http://schemas.microsoft.com/office/powerpoint/2010/main" val="420770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C4FB-C3D4-0046-8FAE-F10BB70F8DAD}"/>
              </a:ext>
            </a:extLst>
          </p:cNvPr>
          <p:cNvSpPr>
            <a:spLocks noGrp="1"/>
          </p:cNvSpPr>
          <p:nvPr>
            <p:ph type="title"/>
          </p:nvPr>
        </p:nvSpPr>
        <p:spPr>
          <a:xfrm>
            <a:off x="2819400" y="936172"/>
            <a:ext cx="8904514" cy="914400"/>
          </a:xfrm>
        </p:spPr>
        <p:txBody>
          <a:bodyPr>
            <a:noAutofit/>
          </a:bodyPr>
          <a:lstStyle/>
          <a:p>
            <a:r>
              <a:rPr lang="en-US" sz="5100" b="1" spc="300" dirty="0">
                <a:solidFill>
                  <a:schemeClr val="tx1"/>
                </a:solidFill>
                <a:latin typeface="Arial" panose="020B0604020202020204" pitchFamily="34" charset="0"/>
                <a:cs typeface="Arial" panose="020B0604020202020204" pitchFamily="34" charset="0"/>
              </a:rPr>
              <a:t>CHANGING THE CONVERSATION</a:t>
            </a:r>
            <a:endParaRPr lang="en-US" sz="5100" spc="300"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D3DA8AD-84A2-6B40-8772-A4250E3EA207}"/>
              </a:ext>
            </a:extLst>
          </p:cNvPr>
          <p:cNvSpPr>
            <a:spLocks noGrp="1"/>
          </p:cNvSpPr>
          <p:nvPr>
            <p:ph type="body" idx="1"/>
          </p:nvPr>
        </p:nvSpPr>
        <p:spPr>
          <a:xfrm>
            <a:off x="4157329" y="2321734"/>
            <a:ext cx="7751642" cy="968876"/>
          </a:xfrm>
        </p:spPr>
        <p:txBody>
          <a:bodyPr>
            <a:normAutofit/>
          </a:bodyPr>
          <a:lstStyle/>
          <a:p>
            <a:r>
              <a:rPr lang="en-US" sz="3600" cap="none" dirty="0">
                <a:solidFill>
                  <a:schemeClr val="tx1"/>
                </a:solidFill>
                <a:latin typeface="Arial" panose="020B0604020202020204" pitchFamily="34" charset="0"/>
                <a:cs typeface="Arial" panose="020B0604020202020204" pitchFamily="34" charset="0"/>
              </a:rPr>
              <a:t>COMMON PERCEPTION #3 </a:t>
            </a:r>
          </a:p>
        </p:txBody>
      </p:sp>
      <p:sp>
        <p:nvSpPr>
          <p:cNvPr id="5" name="TextBox 4">
            <a:extLst>
              <a:ext uri="{FF2B5EF4-FFF2-40B4-BE49-F238E27FC236}">
                <a16:creationId xmlns:a16="http://schemas.microsoft.com/office/drawing/2014/main" id="{0A4317A9-F5F0-E843-9E67-7FE1D86A1ADF}"/>
              </a:ext>
            </a:extLst>
          </p:cNvPr>
          <p:cNvSpPr txBox="1"/>
          <p:nvPr/>
        </p:nvSpPr>
        <p:spPr>
          <a:xfrm>
            <a:off x="6372181" y="3525981"/>
            <a:ext cx="5141113" cy="2062103"/>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Balancing work and raising kids, women assume the commitment to financial advising is too much.</a:t>
            </a:r>
          </a:p>
        </p:txBody>
      </p:sp>
      <p:pic>
        <p:nvPicPr>
          <p:cNvPr id="7" name="Picture 6">
            <a:extLst>
              <a:ext uri="{FF2B5EF4-FFF2-40B4-BE49-F238E27FC236}">
                <a16:creationId xmlns:a16="http://schemas.microsoft.com/office/drawing/2014/main" id="{F51D5C52-F6FA-B945-9020-9C66417A5E42}"/>
              </a:ext>
            </a:extLst>
          </p:cNvPr>
          <p:cNvPicPr>
            <a:picLocks noChangeAspect="1"/>
          </p:cNvPicPr>
          <p:nvPr/>
        </p:nvPicPr>
        <p:blipFill rotWithShape="1">
          <a:blip r:embed="rId3"/>
          <a:srcRect l="11500" r="5774"/>
          <a:stretch/>
        </p:blipFill>
        <p:spPr>
          <a:xfrm>
            <a:off x="3288146" y="3633132"/>
            <a:ext cx="2844800" cy="2201173"/>
          </a:xfrm>
          <a:prstGeom prst="rect">
            <a:avLst/>
          </a:prstGeom>
          <a:ln w="28575">
            <a:solidFill>
              <a:schemeClr val="tx1"/>
            </a:solidFill>
          </a:ln>
        </p:spPr>
      </p:pic>
    </p:spTree>
    <p:extLst>
      <p:ext uri="{BB962C8B-B14F-4D97-AF65-F5344CB8AC3E}">
        <p14:creationId xmlns:p14="http://schemas.microsoft.com/office/powerpoint/2010/main" val="3153398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C4FB-C3D4-0046-8FAE-F10BB70F8DAD}"/>
              </a:ext>
            </a:extLst>
          </p:cNvPr>
          <p:cNvSpPr>
            <a:spLocks noGrp="1"/>
          </p:cNvSpPr>
          <p:nvPr>
            <p:ph type="title"/>
          </p:nvPr>
        </p:nvSpPr>
        <p:spPr>
          <a:xfrm>
            <a:off x="2819400" y="936172"/>
            <a:ext cx="8904514" cy="914400"/>
          </a:xfrm>
        </p:spPr>
        <p:txBody>
          <a:bodyPr>
            <a:noAutofit/>
          </a:bodyPr>
          <a:lstStyle/>
          <a:p>
            <a:r>
              <a:rPr lang="en-US" sz="5100" b="1" spc="300" dirty="0">
                <a:solidFill>
                  <a:schemeClr val="tx1"/>
                </a:solidFill>
                <a:latin typeface="Arial" panose="020B0604020202020204" pitchFamily="34" charset="0"/>
                <a:cs typeface="Arial" panose="020B0604020202020204" pitchFamily="34" charset="0"/>
              </a:rPr>
              <a:t>CHANGING THE CONVERSATION</a:t>
            </a:r>
            <a:endParaRPr lang="en-US" sz="5100" spc="300"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D3DA8AD-84A2-6B40-8772-A4250E3EA207}"/>
              </a:ext>
            </a:extLst>
          </p:cNvPr>
          <p:cNvSpPr>
            <a:spLocks noGrp="1"/>
          </p:cNvSpPr>
          <p:nvPr>
            <p:ph type="body" idx="1"/>
          </p:nvPr>
        </p:nvSpPr>
        <p:spPr>
          <a:xfrm>
            <a:off x="4157329" y="2321734"/>
            <a:ext cx="7751642" cy="968876"/>
          </a:xfrm>
        </p:spPr>
        <p:txBody>
          <a:bodyPr>
            <a:normAutofit/>
          </a:bodyPr>
          <a:lstStyle/>
          <a:p>
            <a:r>
              <a:rPr lang="en-US" sz="3600" cap="none" dirty="0">
                <a:solidFill>
                  <a:schemeClr val="tx1"/>
                </a:solidFill>
                <a:latin typeface="Arial" panose="020B0604020202020204" pitchFamily="34" charset="0"/>
                <a:cs typeface="Arial" panose="020B0604020202020204" pitchFamily="34" charset="0"/>
              </a:rPr>
              <a:t>COMMON PERCEPTION #4 </a:t>
            </a:r>
          </a:p>
        </p:txBody>
      </p:sp>
      <p:sp>
        <p:nvSpPr>
          <p:cNvPr id="5" name="TextBox 4">
            <a:extLst>
              <a:ext uri="{FF2B5EF4-FFF2-40B4-BE49-F238E27FC236}">
                <a16:creationId xmlns:a16="http://schemas.microsoft.com/office/drawing/2014/main" id="{0A4317A9-F5F0-E843-9E67-7FE1D86A1ADF}"/>
              </a:ext>
            </a:extLst>
          </p:cNvPr>
          <p:cNvSpPr txBox="1"/>
          <p:nvPr/>
        </p:nvSpPr>
        <p:spPr>
          <a:xfrm>
            <a:off x="2876202" y="3925379"/>
            <a:ext cx="4921135" cy="1077218"/>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Compensation structure </a:t>
            </a:r>
          </a:p>
          <a:p>
            <a:r>
              <a:rPr lang="en-US" sz="3200" dirty="0">
                <a:latin typeface="Arial" panose="020B0604020202020204" pitchFamily="34" charset="0"/>
                <a:cs typeface="Arial" panose="020B0604020202020204" pitchFamily="34" charset="0"/>
              </a:rPr>
              <a:t>doesn’t provide security.</a:t>
            </a:r>
          </a:p>
        </p:txBody>
      </p:sp>
      <p:pic>
        <p:nvPicPr>
          <p:cNvPr id="7" name="Picture 6">
            <a:extLst>
              <a:ext uri="{FF2B5EF4-FFF2-40B4-BE49-F238E27FC236}">
                <a16:creationId xmlns:a16="http://schemas.microsoft.com/office/drawing/2014/main" id="{228AF7E4-3EC3-0F4C-BAED-89E5D9C6D191}"/>
              </a:ext>
            </a:extLst>
          </p:cNvPr>
          <p:cNvPicPr>
            <a:picLocks noChangeAspect="1"/>
          </p:cNvPicPr>
          <p:nvPr/>
        </p:nvPicPr>
        <p:blipFill>
          <a:blip r:embed="rId3"/>
          <a:stretch>
            <a:fillRect/>
          </a:stretch>
        </p:blipFill>
        <p:spPr>
          <a:xfrm>
            <a:off x="7797337" y="3484681"/>
            <a:ext cx="3590178" cy="2393452"/>
          </a:xfrm>
          <a:prstGeom prst="rect">
            <a:avLst/>
          </a:prstGeom>
          <a:ln w="28575">
            <a:solidFill>
              <a:schemeClr val="tx1"/>
            </a:solidFill>
          </a:ln>
        </p:spPr>
      </p:pic>
    </p:spTree>
    <p:extLst>
      <p:ext uri="{BB962C8B-B14F-4D97-AF65-F5344CB8AC3E}">
        <p14:creationId xmlns:p14="http://schemas.microsoft.com/office/powerpoint/2010/main" val="162137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BC4FB-C3D4-0046-8FAE-F10BB70F8DAD}"/>
              </a:ext>
            </a:extLst>
          </p:cNvPr>
          <p:cNvSpPr>
            <a:spLocks noGrp="1"/>
          </p:cNvSpPr>
          <p:nvPr>
            <p:ph type="title"/>
          </p:nvPr>
        </p:nvSpPr>
        <p:spPr>
          <a:xfrm>
            <a:off x="2819400" y="936172"/>
            <a:ext cx="8904514" cy="914400"/>
          </a:xfrm>
        </p:spPr>
        <p:txBody>
          <a:bodyPr>
            <a:noAutofit/>
          </a:bodyPr>
          <a:lstStyle/>
          <a:p>
            <a:r>
              <a:rPr lang="en-US" sz="5100" b="1" spc="300" dirty="0">
                <a:solidFill>
                  <a:schemeClr val="tx1"/>
                </a:solidFill>
                <a:latin typeface="Arial" panose="020B0604020202020204" pitchFamily="34" charset="0"/>
                <a:cs typeface="Arial" panose="020B0604020202020204" pitchFamily="34" charset="0"/>
              </a:rPr>
              <a:t>CHANGING THE CONVERSATION</a:t>
            </a:r>
            <a:endParaRPr lang="en-US" sz="5100" spc="300" dirty="0">
              <a:solidFill>
                <a:schemeClr val="tx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D3DA8AD-84A2-6B40-8772-A4250E3EA207}"/>
              </a:ext>
            </a:extLst>
          </p:cNvPr>
          <p:cNvSpPr>
            <a:spLocks noGrp="1"/>
          </p:cNvSpPr>
          <p:nvPr>
            <p:ph type="body" idx="1"/>
          </p:nvPr>
        </p:nvSpPr>
        <p:spPr>
          <a:xfrm>
            <a:off x="4157329" y="2321734"/>
            <a:ext cx="7751642" cy="968876"/>
          </a:xfrm>
        </p:spPr>
        <p:txBody>
          <a:bodyPr>
            <a:normAutofit/>
          </a:bodyPr>
          <a:lstStyle/>
          <a:p>
            <a:r>
              <a:rPr lang="en-US" sz="3600" cap="none" dirty="0">
                <a:solidFill>
                  <a:schemeClr val="tx1"/>
                </a:solidFill>
                <a:latin typeface="Arial" panose="020B0604020202020204" pitchFamily="34" charset="0"/>
                <a:cs typeface="Arial" panose="020B0604020202020204" pitchFamily="34" charset="0"/>
              </a:rPr>
              <a:t>COMMON</a:t>
            </a:r>
            <a:r>
              <a:rPr lang="en-US" sz="3600" cap="none" dirty="0">
                <a:solidFill>
                  <a:schemeClr val="tx1"/>
                </a:solidFill>
                <a:latin typeface="Gotham Narrow Medium" pitchFamily="2" charset="0"/>
              </a:rPr>
              <a:t> PERCEPTION #5 </a:t>
            </a:r>
          </a:p>
        </p:txBody>
      </p:sp>
      <p:sp>
        <p:nvSpPr>
          <p:cNvPr id="5" name="TextBox 4">
            <a:extLst>
              <a:ext uri="{FF2B5EF4-FFF2-40B4-BE49-F238E27FC236}">
                <a16:creationId xmlns:a16="http://schemas.microsoft.com/office/drawing/2014/main" id="{0A4317A9-F5F0-E843-9E67-7FE1D86A1ADF}"/>
              </a:ext>
            </a:extLst>
          </p:cNvPr>
          <p:cNvSpPr txBox="1"/>
          <p:nvPr/>
        </p:nvSpPr>
        <p:spPr>
          <a:xfrm>
            <a:off x="3124794" y="3761772"/>
            <a:ext cx="5553693" cy="1384995"/>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When you think about </a:t>
            </a:r>
          </a:p>
          <a:p>
            <a:r>
              <a:rPr lang="en-US" sz="2800" dirty="0">
                <a:latin typeface="Arial" panose="020B0604020202020204" pitchFamily="34" charset="0"/>
                <a:cs typeface="Arial" panose="020B0604020202020204" pitchFamily="34" charset="0"/>
              </a:rPr>
              <a:t>becoming a financial advisor, what do you picture?</a:t>
            </a:r>
          </a:p>
        </p:txBody>
      </p:sp>
      <p:pic>
        <p:nvPicPr>
          <p:cNvPr id="6" name="Picture 5">
            <a:extLst>
              <a:ext uri="{FF2B5EF4-FFF2-40B4-BE49-F238E27FC236}">
                <a16:creationId xmlns:a16="http://schemas.microsoft.com/office/drawing/2014/main" id="{F38EA677-7749-D041-AC4E-123F1E9D548F}"/>
              </a:ext>
            </a:extLst>
          </p:cNvPr>
          <p:cNvPicPr>
            <a:picLocks noChangeAspect="1"/>
          </p:cNvPicPr>
          <p:nvPr/>
        </p:nvPicPr>
        <p:blipFill>
          <a:blip r:embed="rId3"/>
          <a:stretch>
            <a:fillRect/>
          </a:stretch>
        </p:blipFill>
        <p:spPr>
          <a:xfrm>
            <a:off x="8318845" y="3391349"/>
            <a:ext cx="3080674" cy="2310505"/>
          </a:xfrm>
          <a:prstGeom prst="rect">
            <a:avLst/>
          </a:prstGeom>
        </p:spPr>
      </p:pic>
    </p:spTree>
    <p:extLst>
      <p:ext uri="{BB962C8B-B14F-4D97-AF65-F5344CB8AC3E}">
        <p14:creationId xmlns:p14="http://schemas.microsoft.com/office/powerpoint/2010/main" val="134372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0B082E"/>
      </a:dk2>
      <a:lt2>
        <a:srgbClr val="F3F3F2"/>
      </a:lt2>
      <a:accent1>
        <a:srgbClr val="62B4C6"/>
      </a:accent1>
      <a:accent2>
        <a:srgbClr val="1B376E"/>
      </a:accent2>
      <a:accent3>
        <a:srgbClr val="9EBE55"/>
      </a:accent3>
      <a:accent4>
        <a:srgbClr val="C65E5E"/>
      </a:accent4>
      <a:accent5>
        <a:srgbClr val="D3BA55"/>
      </a:accent5>
      <a:accent6>
        <a:srgbClr val="96648A"/>
      </a:accent6>
      <a:hlink>
        <a:srgbClr val="62B4C6"/>
      </a:hlink>
      <a:folHlink>
        <a:srgbClr val="96648A"/>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D71F8F05-6246-47AF-9E68-E57F6C93F79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{62B4C1C3-311A-F149-A390-6A3227E2F631}tf10001071</Template>
  <TotalTime>730</TotalTime>
  <Words>1380</Words>
  <Application>Microsoft Macintosh PowerPoint</Application>
  <PresentationFormat>Widescreen</PresentationFormat>
  <Paragraphs>160</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Gill Sans MT</vt:lpstr>
      <vt:lpstr>Gotham Narrow Medium</vt:lpstr>
      <vt:lpstr>Impact</vt:lpstr>
      <vt:lpstr>Badge</vt:lpstr>
      <vt:lpstr>PowerPoint Presentation</vt:lpstr>
      <vt:lpstr>A GROUP OF SUCCESSFUL CERTIFIED FINANCIAL PLANNERS GATHERED IN CHICAGO </vt:lpstr>
      <vt:lpstr>THE WOMEN’S LEADERSHIP ALLIANCE WAS BORN.</vt:lpstr>
      <vt:lpstr>PowerPoint Presentation</vt:lpstr>
      <vt:lpstr>CHANGING THE CONVERSATION</vt:lpstr>
      <vt:lpstr>CHANGING THE CONVERSATION</vt:lpstr>
      <vt:lpstr>CHANGING THE CONVERSATION</vt:lpstr>
      <vt:lpstr>CHANGING THE CONVERSATION</vt:lpstr>
      <vt:lpstr>CHANGING THE CONVERSATION</vt:lpstr>
      <vt:lpstr>  YOU CAN’T BE  WHAT YOU DON’T SEE. </vt:lpstr>
      <vt:lpstr>PowerPoint Presentation</vt:lpstr>
      <vt:lpstr>A LOOK AHEAD</vt:lpstr>
      <vt:lpstr>PowerPoint Presentation</vt:lpstr>
      <vt:lpstr>PowerPoint Presentation</vt:lpstr>
      <vt:lpstr>PowerPoint Presentation</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Sharon Gottula</dc:creator>
  <cp:lastModifiedBy/>
  <cp:revision>50</cp:revision>
  <dcterms:created xsi:type="dcterms:W3CDTF">2018-05-03T19:56:50Z</dcterms:created>
  <dcterms:modified xsi:type="dcterms:W3CDTF">2018-10-09T03:14:05Z</dcterms:modified>
</cp:coreProperties>
</file>